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1" r:id="rId3"/>
    <p:sldId id="257" r:id="rId4"/>
    <p:sldId id="267" r:id="rId5"/>
    <p:sldId id="258" r:id="rId6"/>
    <p:sldId id="274" r:id="rId7"/>
    <p:sldId id="275" r:id="rId8"/>
    <p:sldId id="269" r:id="rId9"/>
    <p:sldId id="271" r:id="rId10"/>
    <p:sldId id="280" r:id="rId11"/>
    <p:sldId id="276" r:id="rId12"/>
    <p:sldId id="279" r:id="rId13"/>
    <p:sldId id="273" r:id="rId14"/>
    <p:sldId id="285" r:id="rId15"/>
    <p:sldId id="286" r:id="rId16"/>
    <p:sldId id="293" r:id="rId17"/>
    <p:sldId id="290" r:id="rId18"/>
    <p:sldId id="291" r:id="rId19"/>
    <p:sldId id="294" r:id="rId2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9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A72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8" autoAdjust="0"/>
    <p:restoredTop sz="94737" autoAdjust="0"/>
  </p:normalViewPr>
  <p:slideViewPr>
    <p:cSldViewPr>
      <p:cViewPr varScale="1">
        <p:scale>
          <a:sx n="75" d="100"/>
          <a:sy n="75" d="100"/>
        </p:scale>
        <p:origin x="207" y="48"/>
      </p:cViewPr>
      <p:guideLst>
        <p:guide orient="horz" pos="324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CF666-183F-4ACA-9A1C-72729177F4B4}" type="datetimeFigureOut">
              <a:rPr lang="ko-KR" altLang="en-US" smtClean="0"/>
              <a:t>2017-08-26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F3B1B4-3077-4C49-B64C-AE63769C9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4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3B1B4-3077-4C49-B64C-AE63769C902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741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3B1B4-3077-4C49-B64C-AE63769C902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746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A1F55-15F5-47AE-A15F-34889415190C}" type="datetimeFigureOut">
              <a:rPr lang="ko-KR" altLang="en-US" smtClean="0"/>
              <a:t>2017-08-26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FC0CB-AF95-4BF0-A0A1-A6D157A40B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294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A1F55-15F5-47AE-A15F-34889415190C}" type="datetimeFigureOut">
              <a:rPr lang="ko-KR" altLang="en-US" smtClean="0"/>
              <a:t>2017-08-26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FC0CB-AF95-4BF0-A0A1-A6D157A40B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789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A1F55-15F5-47AE-A15F-34889415190C}" type="datetimeFigureOut">
              <a:rPr lang="ko-KR" altLang="en-US" smtClean="0"/>
              <a:t>2017-08-26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FC0CB-AF95-4BF0-A0A1-A6D157A40B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632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A1F55-15F5-47AE-A15F-34889415190C}" type="datetimeFigureOut">
              <a:rPr lang="ko-KR" altLang="en-US" smtClean="0"/>
              <a:t>2017-08-26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FC0CB-AF95-4BF0-A0A1-A6D157A40B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83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A1F55-15F5-47AE-A15F-34889415190C}" type="datetimeFigureOut">
              <a:rPr lang="ko-KR" altLang="en-US" smtClean="0"/>
              <a:t>2017-08-26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FC0CB-AF95-4BF0-A0A1-A6D157A40B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36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A1F55-15F5-47AE-A15F-34889415190C}" type="datetimeFigureOut">
              <a:rPr lang="ko-KR" altLang="en-US" smtClean="0"/>
              <a:t>2017-08-26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FC0CB-AF95-4BF0-A0A1-A6D157A40B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358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A1F55-15F5-47AE-A15F-34889415190C}" type="datetimeFigureOut">
              <a:rPr lang="ko-KR" altLang="en-US" smtClean="0"/>
              <a:t>2017-08-26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FC0CB-AF95-4BF0-A0A1-A6D157A40B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032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A1F55-15F5-47AE-A15F-34889415190C}" type="datetimeFigureOut">
              <a:rPr lang="ko-KR" altLang="en-US" smtClean="0"/>
              <a:t>2017-08-26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FC0CB-AF95-4BF0-A0A1-A6D157A40B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650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A1F55-15F5-47AE-A15F-34889415190C}" type="datetimeFigureOut">
              <a:rPr lang="ko-KR" altLang="en-US" smtClean="0"/>
              <a:t>2017-08-26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FC0CB-AF95-4BF0-A0A1-A6D157A40B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480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A1F55-15F5-47AE-A15F-34889415190C}" type="datetimeFigureOut">
              <a:rPr lang="ko-KR" altLang="en-US" smtClean="0"/>
              <a:t>2017-08-26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FC0CB-AF95-4BF0-A0A1-A6D157A40B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172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A1F55-15F5-47AE-A15F-34889415190C}" type="datetimeFigureOut">
              <a:rPr lang="ko-KR" altLang="en-US" smtClean="0"/>
              <a:t>2017-08-26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FC0CB-AF95-4BF0-A0A1-A6D157A40B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367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A1F55-15F5-47AE-A15F-34889415190C}" type="datetimeFigureOut">
              <a:rPr lang="ko-KR" altLang="en-US" smtClean="0"/>
              <a:t>2017-08-26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AFC0CB-AF95-4BF0-A0A1-A6D157A40B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719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microsoft.com/office/2007/relationships/hdphoto" Target="../media/hdphoto1.wdp"/><Relationship Id="rId7" Type="http://schemas.openxmlformats.org/officeDocument/2006/relationships/image" Target="../media/image45.png"/><Relationship Id="rId12" Type="http://schemas.openxmlformats.org/officeDocument/2006/relationships/image" Target="../media/image5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11" Type="http://schemas.openxmlformats.org/officeDocument/2006/relationships/image" Target="../media/image52.png"/><Relationship Id="rId5" Type="http://schemas.microsoft.com/office/2007/relationships/hdphoto" Target="../media/hdphoto2.wdp"/><Relationship Id="rId10" Type="http://schemas.openxmlformats.org/officeDocument/2006/relationships/image" Target="../media/image51.png"/><Relationship Id="rId4" Type="http://schemas.openxmlformats.org/officeDocument/2006/relationships/image" Target="../media/image47.png"/><Relationship Id="rId9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4.png"/><Relationship Id="rId7" Type="http://schemas.microsoft.com/office/2007/relationships/hdphoto" Target="../media/hdphoto4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microsoft.com/office/2007/relationships/hdphoto" Target="../media/hdphoto3.wdp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대괄호 3"/>
          <p:cNvSpPr/>
          <p:nvPr/>
        </p:nvSpPr>
        <p:spPr>
          <a:xfrm>
            <a:off x="2071171" y="1628800"/>
            <a:ext cx="4805085" cy="914400"/>
          </a:xfrm>
          <a:prstGeom prst="bracketPair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4400" b="1" smtClean="0">
                <a:latin typeface="+mj-ea"/>
                <a:ea typeface="+mj-ea"/>
              </a:rPr>
              <a:t>처음 처럼</a:t>
            </a:r>
            <a:endParaRPr lang="ko-KR" altLang="en-US" sz="4400" b="1" dirty="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93377">
            <a:off x="3996796" y="3453768"/>
            <a:ext cx="359798" cy="1055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65498">
            <a:off x="4674359" y="3838436"/>
            <a:ext cx="249828" cy="455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92884" y="5672281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2017. 08.26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-435778" y="-27384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435778" y="6720284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254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뺄셈 기호 22"/>
          <p:cNvSpPr/>
          <p:nvPr/>
        </p:nvSpPr>
        <p:spPr>
          <a:xfrm>
            <a:off x="-612576" y="811524"/>
            <a:ext cx="4439141" cy="360040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435" y="75682"/>
            <a:ext cx="23936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/>
              <a:t>Ideation</a:t>
            </a:r>
            <a:endParaRPr lang="ko-KR" altLang="en-US" sz="4400" b="1" dirty="0"/>
          </a:p>
        </p:txBody>
      </p:sp>
      <p:sp>
        <p:nvSpPr>
          <p:cNvPr id="13" name="타원 12"/>
          <p:cNvSpPr/>
          <p:nvPr/>
        </p:nvSpPr>
        <p:spPr>
          <a:xfrm>
            <a:off x="2832168" y="2927744"/>
            <a:ext cx="2874960" cy="2874960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149858" y="2807954"/>
            <a:ext cx="239580" cy="239580"/>
          </a:xfrm>
          <a:prstGeom prst="ellipse">
            <a:avLst/>
          </a:prstGeom>
          <a:solidFill>
            <a:srgbClr val="272123"/>
          </a:solidFill>
          <a:ln w="5080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853489" y="4876836"/>
            <a:ext cx="239580" cy="239580"/>
          </a:xfrm>
          <a:prstGeom prst="ellipse">
            <a:avLst/>
          </a:prstGeom>
          <a:solidFill>
            <a:srgbClr val="272123"/>
          </a:solidFill>
          <a:ln w="5080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405174" y="4876836"/>
            <a:ext cx="239580" cy="239580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95536" y="4725486"/>
            <a:ext cx="27937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rgbClr val="002060"/>
                </a:solidFill>
                <a:latin typeface="+mj-ea"/>
                <a:ea typeface="+mj-ea"/>
              </a:rPr>
              <a:t>불안감이 </a:t>
            </a:r>
            <a:endParaRPr lang="en-US" altLang="ko-KR" sz="3200" b="1" dirty="0" smtClean="0">
              <a:solidFill>
                <a:srgbClr val="00206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3200" b="1" dirty="0" smtClean="0">
                <a:solidFill>
                  <a:srgbClr val="002060"/>
                </a:solidFill>
                <a:latin typeface="+mj-ea"/>
                <a:ea typeface="+mj-ea"/>
              </a:rPr>
              <a:t>없는 여성</a:t>
            </a:r>
            <a:endParaRPr lang="en-US" altLang="ko-KR" sz="3200" b="1" dirty="0" smtClean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652120" y="4728046"/>
            <a:ext cx="23493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불안감이 </a:t>
            </a:r>
            <a:endParaRPr lang="en-US" altLang="ko-KR" sz="3200" b="1" dirty="0" smtClean="0">
              <a:ln>
                <a:solidFill>
                  <a:srgbClr val="FDA800">
                    <a:alpha val="30000"/>
                  </a:srgbClr>
                </a:solidFill>
              </a:ln>
              <a:solidFill>
                <a:srgbClr val="FF000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3200" b="1" dirty="0" smtClean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있</a:t>
            </a:r>
            <a:r>
              <a:rPr lang="ko-KR" altLang="en-US" sz="3200" b="1" dirty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는</a:t>
            </a:r>
            <a:r>
              <a:rPr lang="ko-KR" altLang="en-US" sz="3200" b="1" dirty="0" smtClean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 여성</a:t>
            </a:r>
            <a:endParaRPr lang="en-US" altLang="ko-KR" sz="3200" b="1" dirty="0" smtClean="0">
              <a:ln>
                <a:solidFill>
                  <a:srgbClr val="FDA800">
                    <a:alpha val="30000"/>
                  </a:srgbClr>
                </a:solidFill>
              </a:ln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101922" y="2060848"/>
            <a:ext cx="2406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+mj-ea"/>
                <a:ea typeface="+mj-ea"/>
              </a:rPr>
              <a:t>자연스러움</a:t>
            </a:r>
            <a:endParaRPr lang="en-US" altLang="ko-KR" sz="3200" b="1" dirty="0" smtClean="0">
              <a:ln>
                <a:solidFill>
                  <a:srgbClr val="7AB53D">
                    <a:alpha val="30000"/>
                  </a:srgbClr>
                </a:solidFill>
              </a:ln>
              <a:solidFill>
                <a:srgbClr val="7AB53D"/>
              </a:solidFill>
              <a:latin typeface="+mj-ea"/>
              <a:ea typeface="+mj-ea"/>
            </a:endParaRPr>
          </a:p>
        </p:txBody>
      </p:sp>
      <p:sp>
        <p:nvSpPr>
          <p:cNvPr id="33" name="갈매기형 수장 32"/>
          <p:cNvSpPr/>
          <p:nvPr/>
        </p:nvSpPr>
        <p:spPr>
          <a:xfrm>
            <a:off x="334020" y="1444301"/>
            <a:ext cx="205532" cy="40052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갈매기형 수장 33"/>
          <p:cNvSpPr/>
          <p:nvPr/>
        </p:nvSpPr>
        <p:spPr>
          <a:xfrm>
            <a:off x="190004" y="1444301"/>
            <a:ext cx="205532" cy="40052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2172" y="1340767"/>
            <a:ext cx="2579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목표 </a:t>
            </a:r>
            <a:endParaRPr lang="en-US" altLang="ko-KR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184431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뺄셈 기호 22"/>
          <p:cNvSpPr/>
          <p:nvPr/>
        </p:nvSpPr>
        <p:spPr>
          <a:xfrm>
            <a:off x="-612576" y="811524"/>
            <a:ext cx="4439141" cy="360040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67744" y="251937"/>
            <a:ext cx="2675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/>
              <a:t>(</a:t>
            </a:r>
            <a:r>
              <a:rPr lang="ko-KR" altLang="en-US" sz="3200" b="1" dirty="0" smtClean="0"/>
              <a:t>변형과 조합</a:t>
            </a:r>
            <a:r>
              <a:rPr lang="en-US" altLang="ko-KR" sz="3200" b="1" dirty="0" smtClean="0"/>
              <a:t>)</a:t>
            </a:r>
            <a:endParaRPr lang="ko-KR" altLang="en-US" sz="32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4435" y="75682"/>
            <a:ext cx="23936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/>
              <a:t>Ideation</a:t>
            </a:r>
            <a:endParaRPr lang="ko-KR" altLang="en-US" sz="4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33491" y="1340768"/>
            <a:ext cx="3174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스테인리스 얼음</a:t>
            </a:r>
            <a:endParaRPr lang="en-US" altLang="ko-KR" sz="3200" b="1" dirty="0" smtClean="0"/>
          </a:p>
        </p:txBody>
      </p:sp>
      <p:sp>
        <p:nvSpPr>
          <p:cNvPr id="27" name="갈매기형 수장 26"/>
          <p:cNvSpPr/>
          <p:nvPr/>
        </p:nvSpPr>
        <p:spPr>
          <a:xfrm>
            <a:off x="334020" y="1444301"/>
            <a:ext cx="205532" cy="40052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갈매기형 수장 27"/>
          <p:cNvSpPr/>
          <p:nvPr/>
        </p:nvSpPr>
        <p:spPr>
          <a:xfrm>
            <a:off x="190004" y="1444301"/>
            <a:ext cx="205532" cy="40052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276872"/>
            <a:ext cx="4513446" cy="437964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4644008" y="2386405"/>
            <a:ext cx="0" cy="42325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608" y="2348880"/>
            <a:ext cx="4308888" cy="4307632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688238" y="1357245"/>
            <a:ext cx="3587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mtClean="0"/>
              <a:t>+ </a:t>
            </a:r>
            <a:r>
              <a:rPr lang="ko-KR" altLang="en-US" sz="3200" b="1" smtClean="0"/>
              <a:t>약물감지시트 </a:t>
            </a:r>
            <a:endParaRPr lang="en-US" altLang="ko-KR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59176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뺄셈 기호 22"/>
          <p:cNvSpPr/>
          <p:nvPr/>
        </p:nvSpPr>
        <p:spPr>
          <a:xfrm>
            <a:off x="-612576" y="811524"/>
            <a:ext cx="4439141" cy="360040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435" y="75682"/>
            <a:ext cx="23936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/>
              <a:t>Ideation</a:t>
            </a:r>
            <a:endParaRPr lang="ko-KR" altLang="en-US" sz="4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52172" y="1340767"/>
            <a:ext cx="2579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세이프 큐브 </a:t>
            </a:r>
            <a:endParaRPr lang="en-US" altLang="ko-KR" sz="3200" b="1" dirty="0" smtClean="0"/>
          </a:p>
        </p:txBody>
      </p:sp>
      <p:sp>
        <p:nvSpPr>
          <p:cNvPr id="27" name="갈매기형 수장 26"/>
          <p:cNvSpPr/>
          <p:nvPr/>
        </p:nvSpPr>
        <p:spPr>
          <a:xfrm>
            <a:off x="334020" y="1444301"/>
            <a:ext cx="205532" cy="40052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갈매기형 수장 27"/>
          <p:cNvSpPr/>
          <p:nvPr/>
        </p:nvSpPr>
        <p:spPr>
          <a:xfrm>
            <a:off x="190004" y="1444301"/>
            <a:ext cx="205532" cy="40052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804" y="2265457"/>
            <a:ext cx="2036052" cy="20276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276" y="2193449"/>
            <a:ext cx="2036052" cy="2027639"/>
          </a:xfrm>
          <a:prstGeom prst="rect">
            <a:avLst/>
          </a:prstGeom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443236"/>
            <a:ext cx="634304" cy="617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갈매기형 수장 19"/>
          <p:cNvSpPr/>
          <p:nvPr/>
        </p:nvSpPr>
        <p:spPr>
          <a:xfrm>
            <a:off x="4244750" y="2944367"/>
            <a:ext cx="226086" cy="484633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갈매기형 수장 20"/>
          <p:cNvSpPr/>
          <p:nvPr/>
        </p:nvSpPr>
        <p:spPr>
          <a:xfrm>
            <a:off x="4097099" y="2944367"/>
            <a:ext cx="226086" cy="484633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367760">
            <a:off x="4028821" y="2087765"/>
            <a:ext cx="520661" cy="6768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87" y="4591628"/>
            <a:ext cx="2149740" cy="2149740"/>
          </a:xfrm>
          <a:prstGeom prst="rect">
            <a:avLst/>
          </a:prstGeom>
        </p:spPr>
      </p:pic>
      <p:sp>
        <p:nvSpPr>
          <p:cNvPr id="14" name="갈매기형 수장 13"/>
          <p:cNvSpPr/>
          <p:nvPr/>
        </p:nvSpPr>
        <p:spPr>
          <a:xfrm>
            <a:off x="4244750" y="5646323"/>
            <a:ext cx="226086" cy="484633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갈매기형 수장 14"/>
          <p:cNvSpPr/>
          <p:nvPr/>
        </p:nvSpPr>
        <p:spPr>
          <a:xfrm>
            <a:off x="4097099" y="5646323"/>
            <a:ext cx="226086" cy="484633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367760">
            <a:off x="4028821" y="4785273"/>
            <a:ext cx="520661" cy="67686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266" y="4556875"/>
            <a:ext cx="2149740" cy="2149740"/>
          </a:xfrm>
          <a:prstGeom prst="rect">
            <a:avLst/>
          </a:prstGeom>
        </p:spPr>
      </p:pic>
      <p:sp>
        <p:nvSpPr>
          <p:cNvPr id="29" name="타원 28"/>
          <p:cNvSpPr/>
          <p:nvPr/>
        </p:nvSpPr>
        <p:spPr>
          <a:xfrm>
            <a:off x="6823542" y="4556149"/>
            <a:ext cx="196730" cy="1967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807264" y="1340766"/>
            <a:ext cx="2681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, </a:t>
            </a:r>
            <a:r>
              <a:rPr lang="ko-KR" altLang="en-US" sz="3200" b="1" dirty="0" smtClean="0"/>
              <a:t>세이프 스틱 </a:t>
            </a:r>
            <a:endParaRPr lang="en-US" altLang="ko-KR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149621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50254" y="2348880"/>
            <a:ext cx="2830833" cy="2422089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사진</a:t>
            </a:r>
            <a:r>
              <a:rPr lang="en-US" altLang="ko-KR" dirty="0" smtClean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131840" y="2348880"/>
            <a:ext cx="2830833" cy="2422089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사진</a:t>
            </a:r>
            <a:r>
              <a:rPr lang="en-US" altLang="ko-KR" dirty="0" smtClean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뺄셈 기호 22"/>
          <p:cNvSpPr/>
          <p:nvPr/>
        </p:nvSpPr>
        <p:spPr>
          <a:xfrm>
            <a:off x="-612576" y="811524"/>
            <a:ext cx="4439141" cy="360040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9512" y="2348880"/>
            <a:ext cx="2830833" cy="2422089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사진</a:t>
            </a:r>
            <a:r>
              <a:rPr lang="en-US" altLang="ko-KR" dirty="0" smtClean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435" y="75682"/>
            <a:ext cx="33886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/>
              <a:t>Prototyping</a:t>
            </a:r>
            <a:endParaRPr lang="ko-KR" altLang="en-US" sz="44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2348880"/>
            <a:ext cx="2814858" cy="241944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50" y="2348880"/>
            <a:ext cx="2839235" cy="24245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320" y="2351293"/>
            <a:ext cx="2830702" cy="2422089"/>
          </a:xfrm>
          <a:prstGeom prst="rect">
            <a:avLst/>
          </a:prstGeom>
        </p:spPr>
      </p:pic>
      <p:sp>
        <p:nvSpPr>
          <p:cNvPr id="11" name="갈매기형 수장 10"/>
          <p:cNvSpPr/>
          <p:nvPr/>
        </p:nvSpPr>
        <p:spPr>
          <a:xfrm>
            <a:off x="334020" y="1444301"/>
            <a:ext cx="205532" cy="40052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갈매기형 수장 11"/>
          <p:cNvSpPr/>
          <p:nvPr/>
        </p:nvSpPr>
        <p:spPr>
          <a:xfrm>
            <a:off x="190004" y="1444301"/>
            <a:ext cx="205532" cy="40052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39552" y="1340768"/>
            <a:ext cx="24945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/>
              <a:t>Low-fidelity</a:t>
            </a:r>
            <a:endParaRPr lang="ko-KR" alt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614219" y="5317322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세이프 큐브 </a:t>
            </a:r>
            <a:endParaRPr lang="ko-KR" altLang="en-US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931064" y="5373216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내부도 </a:t>
            </a:r>
            <a:endParaRPr lang="ko-KR" altLang="en-US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516216" y="5415607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세이프 스틱 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0938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1403647" y="2105661"/>
            <a:ext cx="2523325" cy="2160241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사진</a:t>
            </a:r>
            <a:r>
              <a:rPr lang="en-US" altLang="ko-KR" dirty="0" smtClean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403648" y="4509119"/>
            <a:ext cx="2523325" cy="2160241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사진</a:t>
            </a:r>
            <a:r>
              <a:rPr lang="en-US" altLang="ko-KR" dirty="0" smtClean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342242" y="4497639"/>
            <a:ext cx="2523325" cy="2160241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사진</a:t>
            </a:r>
            <a:r>
              <a:rPr lang="en-US" altLang="ko-KR" dirty="0" smtClean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464" y="2123215"/>
            <a:ext cx="2524509" cy="214268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5323442" y="2100396"/>
            <a:ext cx="2560926" cy="2165505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사진</a:t>
            </a:r>
            <a:r>
              <a:rPr lang="en-US" altLang="ko-KR" dirty="0" smtClean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뺄셈 기호 22"/>
          <p:cNvSpPr/>
          <p:nvPr/>
        </p:nvSpPr>
        <p:spPr>
          <a:xfrm>
            <a:off x="-612576" y="811524"/>
            <a:ext cx="4439141" cy="360040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435" y="75682"/>
            <a:ext cx="33886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/>
              <a:t>Prototyping</a:t>
            </a:r>
            <a:endParaRPr lang="ko-KR" altLang="en-US" sz="4400" b="1" dirty="0"/>
          </a:p>
        </p:txBody>
      </p:sp>
      <p:sp>
        <p:nvSpPr>
          <p:cNvPr id="11" name="갈매기형 수장 10"/>
          <p:cNvSpPr/>
          <p:nvPr/>
        </p:nvSpPr>
        <p:spPr>
          <a:xfrm>
            <a:off x="334020" y="1444301"/>
            <a:ext cx="205532" cy="40052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갈매기형 수장 11"/>
          <p:cNvSpPr/>
          <p:nvPr/>
        </p:nvSpPr>
        <p:spPr>
          <a:xfrm>
            <a:off x="190004" y="1444301"/>
            <a:ext cx="205532" cy="40052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39552" y="1340768"/>
            <a:ext cx="9553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/>
              <a:t>Test</a:t>
            </a:r>
            <a:endParaRPr lang="ko-KR" altLang="en-US" sz="3200" b="1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443" y="2123216"/>
            <a:ext cx="2560925" cy="2142685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755576" y="3068960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755576" y="5157192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갈매기형 수장 20"/>
          <p:cNvSpPr/>
          <p:nvPr/>
        </p:nvSpPr>
        <p:spPr>
          <a:xfrm>
            <a:off x="4561938" y="2938201"/>
            <a:ext cx="226086" cy="484633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갈매기형 수장 21"/>
          <p:cNvSpPr/>
          <p:nvPr/>
        </p:nvSpPr>
        <p:spPr>
          <a:xfrm>
            <a:off x="4417922" y="2938201"/>
            <a:ext cx="226086" cy="484633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367760">
            <a:off x="4367713" y="2159773"/>
            <a:ext cx="520661" cy="6768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2463" y="4509121"/>
            <a:ext cx="2524509" cy="214876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9860" y="4509121"/>
            <a:ext cx="2505708" cy="2148760"/>
          </a:xfrm>
          <a:prstGeom prst="rect">
            <a:avLst/>
          </a:prstGeom>
        </p:spPr>
      </p:pic>
      <p:sp>
        <p:nvSpPr>
          <p:cNvPr id="32" name="갈매기형 수장 31"/>
          <p:cNvSpPr/>
          <p:nvPr/>
        </p:nvSpPr>
        <p:spPr>
          <a:xfrm>
            <a:off x="4559694" y="5314465"/>
            <a:ext cx="226086" cy="484633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갈매기형 수장 32"/>
          <p:cNvSpPr/>
          <p:nvPr/>
        </p:nvSpPr>
        <p:spPr>
          <a:xfrm>
            <a:off x="4415678" y="5314465"/>
            <a:ext cx="226086" cy="484633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367760">
            <a:off x="4365469" y="4536037"/>
            <a:ext cx="520661" cy="67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뺄셈 기호 22"/>
          <p:cNvSpPr/>
          <p:nvPr/>
        </p:nvSpPr>
        <p:spPr>
          <a:xfrm>
            <a:off x="-612576" y="811524"/>
            <a:ext cx="4439141" cy="360040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043184" y="3260276"/>
            <a:ext cx="1898393" cy="1532270"/>
            <a:chOff x="7774285" y="3924640"/>
            <a:chExt cx="2501037" cy="2156067"/>
          </a:xfrm>
        </p:grpSpPr>
        <p:sp>
          <p:nvSpPr>
            <p:cNvPr id="25" name="육각형 24">
              <a:extLst>
                <a:ext uri="{FF2B5EF4-FFF2-40B4-BE49-F238E27FC236}">
                  <a16:creationId xmlns:a16="http://schemas.microsoft.com/office/drawing/2014/main" id="{58011350-0D5A-4D0B-9CB8-D1E1AE82E202}"/>
                </a:ext>
              </a:extLst>
            </p:cNvPr>
            <p:cNvSpPr/>
            <p:nvPr/>
          </p:nvSpPr>
          <p:spPr>
            <a:xfrm>
              <a:off x="7774285" y="3924640"/>
              <a:ext cx="2501037" cy="2156067"/>
            </a:xfrm>
            <a:prstGeom prst="hexagon">
              <a:avLst/>
            </a:prstGeom>
            <a:solidFill>
              <a:srgbClr val="29A7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29" name="육각형 28">
              <a:extLst>
                <a:ext uri="{FF2B5EF4-FFF2-40B4-BE49-F238E27FC236}">
                  <a16:creationId xmlns:a16="http://schemas.microsoft.com/office/drawing/2014/main" id="{F330AB3C-C1AB-4EDB-A5B7-FDCF27419BDF}"/>
                </a:ext>
              </a:extLst>
            </p:cNvPr>
            <p:cNvSpPr/>
            <p:nvPr/>
          </p:nvSpPr>
          <p:spPr>
            <a:xfrm>
              <a:off x="7883939" y="4025669"/>
              <a:ext cx="2266648" cy="1954007"/>
            </a:xfrm>
            <a:prstGeom prst="hexag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pic>
          <p:nvPicPr>
            <p:cNvPr id="32" name="Picture 4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4048" y="4834627"/>
              <a:ext cx="846430" cy="973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367760">
              <a:off x="8756933" y="4133885"/>
              <a:ext cx="520661" cy="676860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14435" y="75682"/>
            <a:ext cx="4390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/>
              <a:t>Business Model</a:t>
            </a:r>
            <a:endParaRPr lang="ko-KR" altLang="en-US" sz="4400" b="1" dirty="0"/>
          </a:p>
        </p:txBody>
      </p:sp>
      <p:grpSp>
        <p:nvGrpSpPr>
          <p:cNvPr id="8" name="그룹 7"/>
          <p:cNvGrpSpPr/>
          <p:nvPr/>
        </p:nvGrpSpPr>
        <p:grpSpPr>
          <a:xfrm>
            <a:off x="4283968" y="2263034"/>
            <a:ext cx="2463338" cy="3437014"/>
            <a:chOff x="552171" y="1340767"/>
            <a:chExt cx="3106860" cy="5112569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70532" y="1412776"/>
              <a:ext cx="3088499" cy="504056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2171" y="1340767"/>
              <a:ext cx="27463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smtClean="0"/>
                <a:t> </a:t>
              </a:r>
              <a:endParaRPr lang="en-US" altLang="ko-KR" sz="3200" b="1" dirty="0" smtClean="0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80" y="1836909"/>
              <a:ext cx="2788879" cy="4184379"/>
            </a:xfrm>
            <a:prstGeom prst="rect">
              <a:avLst/>
            </a:prstGeom>
          </p:spPr>
        </p:pic>
        <p:sp>
          <p:nvSpPr>
            <p:cNvPr id="5" name="모서리가 둥근 직사각형 4"/>
            <p:cNvSpPr/>
            <p:nvPr/>
          </p:nvSpPr>
          <p:spPr>
            <a:xfrm>
              <a:off x="1756844" y="1543141"/>
              <a:ext cx="689950" cy="10511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5576" y="2788935"/>
              <a:ext cx="2664296" cy="1576169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707380" y="4941168"/>
              <a:ext cx="2788879" cy="420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888589" y="5099701"/>
            <a:ext cx="2100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mtClean="0">
                <a:latin typeface="50"/>
              </a:rPr>
              <a:t>약물 안심존</a:t>
            </a:r>
            <a:endParaRPr lang="ko-KR" altLang="en-US" sz="2800" b="1" dirty="0">
              <a:latin typeface="50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41645" y="2420888"/>
            <a:ext cx="2876915" cy="119284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tx1"/>
                </a:solidFill>
              </a:rPr>
              <a:t>유흥업소 납품</a:t>
            </a:r>
            <a:r>
              <a:rPr lang="en-US" altLang="ko-KR" sz="2800" b="1" dirty="0" smtClean="0">
                <a:solidFill>
                  <a:schemeClr val="tx1"/>
                </a:solidFill>
              </a:rPr>
              <a:t/>
            </a:r>
            <a:br>
              <a:rPr lang="en-US" altLang="ko-KR" sz="2800" b="1" dirty="0" smtClean="0">
                <a:solidFill>
                  <a:schemeClr val="tx1"/>
                </a:solidFill>
              </a:rPr>
            </a:br>
            <a:r>
              <a:rPr lang="en-US" altLang="ko-KR" sz="2800" b="1" dirty="0" smtClean="0">
                <a:solidFill>
                  <a:schemeClr val="tx1"/>
                </a:solidFill>
              </a:rPr>
              <a:t>(B2B)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64019" y="4124341"/>
            <a:ext cx="2854541" cy="1392891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 smtClean="0">
                <a:solidFill>
                  <a:schemeClr val="tx1"/>
                </a:solidFill>
              </a:rPr>
              <a:t>드러그스토어</a:t>
            </a:r>
            <a:r>
              <a:rPr lang="ko-KR" altLang="en-US" sz="2800" b="1" dirty="0" smtClean="0">
                <a:solidFill>
                  <a:schemeClr val="tx1"/>
                </a:solidFill>
              </a:rPr>
              <a:t> </a:t>
            </a:r>
            <a:r>
              <a:rPr lang="en-US" altLang="ko-KR" sz="2800" b="1" dirty="0" smtClean="0">
                <a:solidFill>
                  <a:schemeClr val="tx1"/>
                </a:solidFill>
              </a:rPr>
              <a:t/>
            </a:r>
            <a:br>
              <a:rPr lang="en-US" altLang="ko-KR" sz="2800" b="1" dirty="0" smtClean="0">
                <a:solidFill>
                  <a:schemeClr val="tx1"/>
                </a:solidFill>
              </a:rPr>
            </a:br>
            <a:r>
              <a:rPr lang="en-US" altLang="ko-KR" sz="2800" b="1" dirty="0" smtClean="0">
                <a:solidFill>
                  <a:schemeClr val="tx1"/>
                </a:solidFill>
              </a:rPr>
              <a:t>(B2C)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26" name="갈매기형 수장 25"/>
          <p:cNvSpPr/>
          <p:nvPr/>
        </p:nvSpPr>
        <p:spPr>
          <a:xfrm>
            <a:off x="334020" y="1444301"/>
            <a:ext cx="205532" cy="40052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190004" y="1444301"/>
            <a:ext cx="205532" cy="40052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갈매기형 수장 33"/>
          <p:cNvSpPr/>
          <p:nvPr/>
        </p:nvSpPr>
        <p:spPr>
          <a:xfrm>
            <a:off x="4942532" y="1500546"/>
            <a:ext cx="205532" cy="40052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갈매기형 수장 34"/>
          <p:cNvSpPr/>
          <p:nvPr/>
        </p:nvSpPr>
        <p:spPr>
          <a:xfrm>
            <a:off x="4798516" y="1500546"/>
            <a:ext cx="205532" cy="40052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39552" y="1345758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smtClean="0"/>
              <a:t>영업</a:t>
            </a:r>
            <a:endParaRPr lang="ko-KR" altLang="en-US" sz="3200" b="1" dirty="0"/>
          </a:p>
        </p:txBody>
      </p:sp>
      <p:sp>
        <p:nvSpPr>
          <p:cNvPr id="37" name="직사각형 36"/>
          <p:cNvSpPr/>
          <p:nvPr/>
        </p:nvSpPr>
        <p:spPr>
          <a:xfrm>
            <a:off x="5380677" y="1394207"/>
            <a:ext cx="21884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smtClean="0"/>
              <a:t>Marketing</a:t>
            </a:r>
            <a:endParaRPr lang="ko-KR" altLang="en-US" sz="3200" b="1" dirty="0"/>
          </a:p>
        </p:txBody>
      </p:sp>
      <p:cxnSp>
        <p:nvCxnSpPr>
          <p:cNvPr id="38" name="직선 연결선 37"/>
          <p:cNvCxnSpPr/>
          <p:nvPr/>
        </p:nvCxnSpPr>
        <p:spPr>
          <a:xfrm>
            <a:off x="3995936" y="1603612"/>
            <a:ext cx="0" cy="4345668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그림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1960" y="5807795"/>
            <a:ext cx="489425" cy="483633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5244" y="5819118"/>
            <a:ext cx="469004" cy="490202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6016" y="5828366"/>
            <a:ext cx="495016" cy="480954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90020" y="5790692"/>
            <a:ext cx="510172" cy="518628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20072" y="5805264"/>
            <a:ext cx="534273" cy="53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3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양쪽 모서리가 둥근 사각형 24"/>
          <p:cNvSpPr/>
          <p:nvPr/>
        </p:nvSpPr>
        <p:spPr>
          <a:xfrm>
            <a:off x="3897811" y="2276872"/>
            <a:ext cx="1348378" cy="3126860"/>
          </a:xfrm>
          <a:prstGeom prst="round2Same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 b="1" dirty="0">
              <a:solidFill>
                <a:schemeClr val="tx1"/>
              </a:solidFill>
              <a:latin typeface="+mj-lt"/>
              <a:ea typeface="나눔바른펜" panose="020B0503000000000000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3563888" y="2564904"/>
            <a:ext cx="1963972" cy="196397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뺄셈 기호 3"/>
          <p:cNvSpPr/>
          <p:nvPr/>
        </p:nvSpPr>
        <p:spPr>
          <a:xfrm>
            <a:off x="-612576" y="811524"/>
            <a:ext cx="4439141" cy="360040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1713" y="5517232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유흥 주점 수 </a:t>
            </a:r>
            <a:endParaRPr lang="ko-KR" alt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4435" y="75682"/>
            <a:ext cx="20882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mtClean="0"/>
              <a:t>Market</a:t>
            </a:r>
            <a:endParaRPr lang="ko-KR" altLang="en-US" sz="4400" b="1" dirty="0"/>
          </a:p>
        </p:txBody>
      </p:sp>
      <p:sp>
        <p:nvSpPr>
          <p:cNvPr id="22" name="갈매기형 수장 21"/>
          <p:cNvSpPr/>
          <p:nvPr/>
        </p:nvSpPr>
        <p:spPr>
          <a:xfrm>
            <a:off x="334020" y="1444301"/>
            <a:ext cx="205532" cy="40052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갈매기형 수장 22"/>
          <p:cNvSpPr/>
          <p:nvPr/>
        </p:nvSpPr>
        <p:spPr>
          <a:xfrm>
            <a:off x="190004" y="1444301"/>
            <a:ext cx="205532" cy="40052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39552" y="1340768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 smtClean="0"/>
              <a:t>시장분석</a:t>
            </a:r>
            <a:endParaRPr lang="ko-KR" altLang="en-US" sz="3200" b="1" dirty="0"/>
          </a:p>
        </p:txBody>
      </p:sp>
      <p:sp>
        <p:nvSpPr>
          <p:cNvPr id="3" name="직사각형 2"/>
          <p:cNvSpPr/>
          <p:nvPr/>
        </p:nvSpPr>
        <p:spPr>
          <a:xfrm>
            <a:off x="3779912" y="6309320"/>
            <a:ext cx="194421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smtClean="0"/>
              <a:t>20</a:t>
            </a:r>
            <a:r>
              <a:rPr lang="ko-KR" altLang="en-US" sz="1100" b="1" smtClean="0"/>
              <a:t>대 여성 인식조사</a:t>
            </a:r>
            <a:endParaRPr lang="en-US" altLang="ko-KR" sz="1100" b="1" smtClean="0"/>
          </a:p>
          <a:p>
            <a:r>
              <a:rPr lang="en-US" altLang="ko-KR" sz="1100" b="1" smtClean="0"/>
              <a:t>(</a:t>
            </a:r>
            <a:r>
              <a:rPr lang="ko-KR" altLang="en-US" sz="1100" b="1" smtClean="0"/>
              <a:t>자체설문조사</a:t>
            </a:r>
            <a:r>
              <a:rPr lang="en-US" altLang="ko-KR" sz="1100" b="1" smtClean="0"/>
              <a:t>)87</a:t>
            </a:r>
            <a:r>
              <a:rPr lang="ko-KR" altLang="en-US" sz="1100" b="1" smtClean="0"/>
              <a:t>명</a:t>
            </a:r>
            <a:endParaRPr lang="en-US" altLang="ko-KR" sz="11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58" y="6237312"/>
            <a:ext cx="531610" cy="505124"/>
          </a:xfrm>
          <a:prstGeom prst="rect">
            <a:avLst/>
          </a:prstGeom>
        </p:spPr>
      </p:pic>
      <p:sp>
        <p:nvSpPr>
          <p:cNvPr id="19" name="양쪽 모서리가 둥근 사각형 18"/>
          <p:cNvSpPr/>
          <p:nvPr/>
        </p:nvSpPr>
        <p:spPr>
          <a:xfrm>
            <a:off x="888876" y="2276872"/>
            <a:ext cx="1348378" cy="3126860"/>
          </a:xfrm>
          <a:prstGeom prst="round2Same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700" b="1" smtClean="0">
              <a:solidFill>
                <a:schemeClr val="tx1"/>
              </a:solidFill>
              <a:latin typeface="+mj-lt"/>
              <a:ea typeface="나눔바른펜" panose="020B0503000000000000" pitchFamily="50" charset="-127"/>
            </a:endParaRPr>
          </a:p>
          <a:p>
            <a:pPr algn="ctr"/>
            <a:endParaRPr lang="en-US" altLang="ko-KR" sz="1700" b="1">
              <a:solidFill>
                <a:schemeClr val="tx1"/>
              </a:solidFill>
              <a:latin typeface="+mj-lt"/>
              <a:ea typeface="나눔바른펜" panose="020B0503000000000000" pitchFamily="50" charset="-127"/>
            </a:endParaRPr>
          </a:p>
          <a:p>
            <a:pPr algn="ctr"/>
            <a:endParaRPr lang="en-US" altLang="ko-KR" sz="1700" b="1" smtClean="0">
              <a:solidFill>
                <a:schemeClr val="tx1"/>
              </a:solidFill>
              <a:latin typeface="+mj-lt"/>
              <a:ea typeface="나눔바른펜" panose="020B0503000000000000" pitchFamily="50" charset="-127"/>
            </a:endParaRPr>
          </a:p>
          <a:p>
            <a:pPr algn="ctr"/>
            <a:endParaRPr lang="en-US" altLang="ko-KR" sz="1700" b="1">
              <a:solidFill>
                <a:schemeClr val="tx1"/>
              </a:solidFill>
              <a:latin typeface="+mj-lt"/>
              <a:ea typeface="나눔바른펜" panose="020B0503000000000000" pitchFamily="50" charset="-127"/>
            </a:endParaRPr>
          </a:p>
          <a:p>
            <a:pPr algn="ctr"/>
            <a:endParaRPr lang="en-US" altLang="ko-KR" sz="1700" b="1" smtClean="0">
              <a:solidFill>
                <a:schemeClr val="tx1"/>
              </a:solidFill>
              <a:latin typeface="+mj-lt"/>
              <a:ea typeface="나눔바른펜" panose="020B0503000000000000" pitchFamily="50" charset="-127"/>
            </a:endParaRPr>
          </a:p>
          <a:p>
            <a:pPr algn="ctr"/>
            <a:r>
              <a:rPr lang="en-US" altLang="ko-KR" sz="1700" b="1" smtClean="0">
                <a:solidFill>
                  <a:schemeClr val="tx1"/>
                </a:solidFill>
                <a:latin typeface="+mj-lt"/>
                <a:ea typeface="나눔바른펜" panose="020B0503000000000000" pitchFamily="50" charset="-127"/>
              </a:rPr>
              <a:t>32,000</a:t>
            </a:r>
            <a:endParaRPr lang="ko-KR" altLang="en-US" sz="1700" b="1" dirty="0">
              <a:solidFill>
                <a:schemeClr val="tx1"/>
              </a:solidFill>
              <a:latin typeface="+mj-lt"/>
              <a:ea typeface="나눔바른펜" panose="020B0503000000000000" pitchFamily="50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132" l="0" r="98945">
                        <a14:foregroundMark x1="25949" y1="15870" x2="25949" y2="15870"/>
                        <a14:foregroundMark x1="55274" y1="68642" x2="55274" y2="68642"/>
                        <a14:foregroundMark x1="69198" y1="35946" x2="69198" y2="35946"/>
                        <a14:foregroundMark x1="82278" y1="48566" x2="82278" y2="48566"/>
                        <a14:foregroundMark x1="74473" y1="49904" x2="74473" y2="49904"/>
                        <a14:foregroundMark x1="52743" y1="25048" x2="52743" y2="25048"/>
                        <a14:foregroundMark x1="34388" y1="5545" x2="34388" y2="5545"/>
                        <a14:foregroundMark x1="22152" y1="33270" x2="22152" y2="332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307" y="3284984"/>
            <a:ext cx="828092" cy="913697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18" name="원형 17"/>
          <p:cNvSpPr/>
          <p:nvPr/>
        </p:nvSpPr>
        <p:spPr>
          <a:xfrm>
            <a:off x="3563888" y="2564904"/>
            <a:ext cx="1963972" cy="1963972"/>
          </a:xfrm>
          <a:prstGeom prst="pie">
            <a:avLst>
              <a:gd name="adj1" fmla="val 56141"/>
              <a:gd name="adj2" fmla="val 1620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TextBox 24"/>
          <p:cNvSpPr txBox="1"/>
          <p:nvPr/>
        </p:nvSpPr>
        <p:spPr>
          <a:xfrm>
            <a:off x="4283968" y="4223410"/>
            <a:ext cx="67197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5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/>
            </a:r>
            <a:br>
              <a:rPr lang="en-US" altLang="ko-KR" sz="25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sz="25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74%</a:t>
            </a:r>
            <a:endParaRPr lang="ko-KR" altLang="en-US" sz="25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양쪽 모서리가 둥근 사각형 25"/>
          <p:cNvSpPr/>
          <p:nvPr/>
        </p:nvSpPr>
        <p:spPr>
          <a:xfrm>
            <a:off x="6906746" y="2276872"/>
            <a:ext cx="1348378" cy="3126860"/>
          </a:xfrm>
          <a:prstGeom prst="round2Same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 b="1" dirty="0">
              <a:solidFill>
                <a:schemeClr val="tx1"/>
              </a:solidFill>
              <a:latin typeface="+mj-lt"/>
              <a:ea typeface="나눔바른펜" panose="020B0503000000000000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90014" y="5445224"/>
            <a:ext cx="18806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/>
              <a:t>20</a:t>
            </a:r>
            <a:r>
              <a:rPr lang="ko-KR" altLang="en-US" sz="2400" b="1" dirty="0" smtClean="0"/>
              <a:t>대 여성의</a:t>
            </a:r>
            <a:r>
              <a:rPr lang="en-US" altLang="ko-KR" sz="2400" b="1" dirty="0" smtClean="0"/>
              <a:t/>
            </a:r>
            <a:br>
              <a:rPr lang="en-US" altLang="ko-KR" sz="2400" b="1" dirty="0" smtClean="0"/>
            </a:br>
            <a:r>
              <a:rPr lang="ko-KR" altLang="en-US" sz="2400" b="1" dirty="0" smtClean="0"/>
              <a:t>헌팅 경험</a:t>
            </a:r>
            <a:endParaRPr lang="ko-KR" altLang="en-US" sz="24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630118" y="5631631"/>
            <a:ext cx="1832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mtClean="0"/>
              <a:t>국내 경쟁사</a:t>
            </a:r>
            <a:endParaRPr lang="ko-KR" altLang="en-US" sz="2400" b="1" dirty="0"/>
          </a:p>
        </p:txBody>
      </p:sp>
      <p:sp>
        <p:nvSpPr>
          <p:cNvPr id="27" name="직사각형 26"/>
          <p:cNvSpPr/>
          <p:nvPr/>
        </p:nvSpPr>
        <p:spPr>
          <a:xfrm>
            <a:off x="650604" y="6309320"/>
            <a:ext cx="24605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/>
              <a:t>2011</a:t>
            </a:r>
            <a:r>
              <a:rPr lang="ko-KR" altLang="en-US" sz="1100" b="1" dirty="0"/>
              <a:t>년 경찰청이 발표한 </a:t>
            </a:r>
            <a:endParaRPr lang="en-US" altLang="ko-KR" sz="1100" b="1" dirty="0" smtClean="0"/>
          </a:p>
          <a:p>
            <a:r>
              <a:rPr lang="ko-KR" altLang="en-US" sz="1100" b="1" dirty="0" err="1" smtClean="0"/>
              <a:t>경찰백서의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/>
              <a:t>풍속영업소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현황</a:t>
            </a:r>
            <a:endParaRPr lang="ko-KR" altLang="en-US" sz="1100" b="1" dirty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176" r="100000">
                        <a14:foregroundMark x1="54130" y1="14194" x2="54130" y2="14194"/>
                        <a14:foregroundMark x1="54130" y1="45484" x2="54130" y2="45484"/>
                        <a14:foregroundMark x1="61687" y1="60753" x2="61687" y2="60753"/>
                        <a14:foregroundMark x1="60105" y1="6559" x2="60105" y2="6559"/>
                        <a14:foregroundMark x1="48155" y1="9892" x2="48155" y2="98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11959" y="3005430"/>
            <a:ext cx="611606" cy="99963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047" y="3068960"/>
            <a:ext cx="1203775" cy="120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2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3075057"/>
            <a:ext cx="3333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Thank you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3748365"/>
            <a:ext cx="3333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팀장           </a:t>
            </a:r>
            <a:r>
              <a:rPr lang="en-US" altLang="ko-KR" sz="14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: </a:t>
            </a:r>
            <a:r>
              <a:rPr lang="ko-KR" altLang="en-US" sz="14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조은희 </a:t>
            </a:r>
            <a:endParaRPr lang="en-US" altLang="ko-KR" sz="14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r>
              <a:rPr lang="ko-KR" altLang="en-US" sz="14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팀원           </a:t>
            </a:r>
            <a:r>
              <a:rPr lang="en-US" altLang="ko-KR" sz="14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: </a:t>
            </a:r>
            <a:r>
              <a:rPr lang="ko-KR" altLang="en-US" sz="1400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김세준</a:t>
            </a:r>
            <a:r>
              <a:rPr lang="en-US" altLang="ko-KR" sz="14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, </a:t>
            </a:r>
            <a:r>
              <a:rPr lang="ko-KR" altLang="en-US" sz="1400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남동완</a:t>
            </a:r>
            <a:r>
              <a:rPr lang="en-US" altLang="ko-KR" sz="140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, </a:t>
            </a:r>
            <a:r>
              <a:rPr lang="ko-KR" altLang="en-US" sz="140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임규한</a:t>
            </a:r>
            <a:endParaRPr lang="en-US" altLang="ko-KR" sz="140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r>
              <a:rPr lang="ko-KR" altLang="en-US" sz="140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퍼실레이터  </a:t>
            </a:r>
            <a:r>
              <a:rPr lang="en-US" altLang="ko-KR" sz="14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: </a:t>
            </a:r>
            <a:r>
              <a:rPr lang="ko-KR" altLang="en-US" sz="14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최선영</a:t>
            </a:r>
            <a:endParaRPr lang="en-US" altLang="ko-KR" sz="14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68144" y="5445224"/>
            <a:ext cx="3150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인큐베이팅</a:t>
            </a:r>
            <a:r>
              <a:rPr lang="ko-KR" altLang="en-US" sz="140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en-US" altLang="ko-KR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2</a:t>
            </a:r>
            <a:r>
              <a:rPr lang="ko-KR" altLang="en-US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기  </a:t>
            </a:r>
            <a:r>
              <a:rPr lang="en-US" altLang="ko-KR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|  </a:t>
            </a:r>
            <a:r>
              <a:rPr lang="ko-KR" altLang="en-US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처음처럼</a:t>
            </a:r>
            <a:endParaRPr lang="en-US" altLang="ko-KR" sz="14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71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뺄셈 기호 22"/>
          <p:cNvSpPr/>
          <p:nvPr/>
        </p:nvSpPr>
        <p:spPr>
          <a:xfrm>
            <a:off x="-612576" y="811524"/>
            <a:ext cx="4439141" cy="360040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435" y="75682"/>
            <a:ext cx="4390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mtClean="0"/>
              <a:t>Business Model</a:t>
            </a:r>
            <a:endParaRPr lang="ko-KR" altLang="en-US" sz="4400" b="1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1907704" y="1243572"/>
            <a:ext cx="0" cy="43456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51520" y="126876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주요 파트너</a:t>
            </a:r>
            <a:endParaRPr lang="ko-KR" altLang="en-US" b="1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3707904" y="1243572"/>
            <a:ext cx="0" cy="43456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5508104" y="1243572"/>
            <a:ext cx="0" cy="43456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7308304" y="1243572"/>
            <a:ext cx="0" cy="43456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H="1" flipV="1">
            <a:off x="0" y="5589240"/>
            <a:ext cx="9144000" cy="43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195736" y="126876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주요 활동</a:t>
            </a:r>
            <a:endParaRPr lang="ko-KR" alt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4030324" y="126876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가치 제안</a:t>
            </a:r>
            <a:endParaRPr lang="ko-KR" alt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5812457" y="126876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고객 관계</a:t>
            </a:r>
            <a:endParaRPr lang="ko-KR" alt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7702729" y="126876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세분 고객</a:t>
            </a:r>
            <a:endParaRPr lang="ko-KR" alt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1615033" y="558550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비용 구조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285729" y="558550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수익 구조</a:t>
            </a:r>
            <a:endParaRPr lang="ko-KR" altLang="en-US" b="1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1907704" y="3212976"/>
            <a:ext cx="18002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5508104" y="3212976"/>
            <a:ext cx="18002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230124" y="338040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주요 자원</a:t>
            </a:r>
            <a:endParaRPr lang="ko-KR" altLang="en-US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5812465" y="328272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유통 경로</a:t>
            </a:r>
            <a:endParaRPr lang="ko-KR" altLang="en-US" b="1" dirty="0"/>
          </a:p>
        </p:txBody>
      </p:sp>
      <p:cxnSp>
        <p:nvCxnSpPr>
          <p:cNvPr id="37" name="직선 연결선 36"/>
          <p:cNvCxnSpPr/>
          <p:nvPr/>
        </p:nvCxnSpPr>
        <p:spPr>
          <a:xfrm>
            <a:off x="4572000" y="5589240"/>
            <a:ext cx="0" cy="12687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27175" y="1692826"/>
            <a:ext cx="165141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&lt;B2B&gt;</a:t>
            </a:r>
          </a:p>
          <a:p>
            <a:pPr algn="ctr"/>
            <a:r>
              <a:rPr lang="ko-KR" altLang="en-US" dirty="0" smtClean="0"/>
              <a:t>유흥업소 업주</a:t>
            </a:r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&lt;B2C&gt;</a:t>
            </a:r>
            <a:br>
              <a:rPr lang="en-US" altLang="ko-KR" dirty="0"/>
            </a:br>
            <a:r>
              <a:rPr lang="ko-KR" altLang="en-US" dirty="0" err="1"/>
              <a:t>유흥문화를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즐기는 </a:t>
            </a:r>
            <a:r>
              <a:rPr lang="ko-KR" altLang="en-US" dirty="0" smtClean="0"/>
              <a:t>여성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616306" y="1692826"/>
            <a:ext cx="16658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 smtClean="0"/>
              <a:t>SNS</a:t>
            </a:r>
            <a:r>
              <a:rPr lang="ko-KR" altLang="en-US" sz="1500" dirty="0" smtClean="0"/>
              <a:t>를 통한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ko-KR" altLang="en-US" sz="1500" dirty="0" smtClean="0"/>
              <a:t>제품 인지도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ko-KR" altLang="en-US" sz="1500" dirty="0" smtClean="0"/>
              <a:t>상승 및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ko-KR" altLang="en-US" sz="1500" dirty="0" smtClean="0"/>
              <a:t>안심</a:t>
            </a:r>
            <a:r>
              <a:rPr lang="en-US" altLang="ko-KR" sz="1500" dirty="0" smtClean="0"/>
              <a:t>Zone</a:t>
            </a:r>
            <a:br>
              <a:rPr lang="en-US" altLang="ko-KR" sz="1500" dirty="0" smtClean="0"/>
            </a:br>
            <a:r>
              <a:rPr lang="ko-KR" altLang="en-US" sz="1500" dirty="0" smtClean="0"/>
              <a:t>문화 확산을 통한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ko-KR" altLang="en-US" sz="1500" dirty="0" smtClean="0"/>
              <a:t>제휴 유도</a:t>
            </a:r>
            <a:endParaRPr lang="ko-KR" altLang="en-US" sz="1500" dirty="0"/>
          </a:p>
        </p:txBody>
      </p:sp>
      <p:sp>
        <p:nvSpPr>
          <p:cNvPr id="42" name="TextBox 41"/>
          <p:cNvSpPr txBox="1"/>
          <p:nvPr/>
        </p:nvSpPr>
        <p:spPr>
          <a:xfrm>
            <a:off x="3760673" y="1692826"/>
            <a:ext cx="171873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마음 놓고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유흥 문화를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즐길 수 있는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약물 인증된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안심</a:t>
            </a:r>
            <a:r>
              <a:rPr lang="en-US" altLang="ko-KR" dirty="0"/>
              <a:t>Zone </a:t>
            </a:r>
            <a:r>
              <a:rPr lang="ko-KR" altLang="en-US" dirty="0"/>
              <a:t>제공</a:t>
            </a:r>
          </a:p>
          <a:p>
            <a:pPr algn="ctr"/>
            <a:endParaRPr lang="en-US" altLang="ko-KR" dirty="0" smtClean="0"/>
          </a:p>
          <a:p>
            <a:pPr algn="ctr"/>
            <a:r>
              <a:rPr lang="ko-KR" altLang="en-US" dirty="0" smtClean="0"/>
              <a:t>본인도 모르게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노출되는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약물을 악용한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성범죄 예방</a:t>
            </a:r>
            <a:endParaRPr lang="en-US" altLang="ko-KR" dirty="0" smtClean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55" y="1692826"/>
            <a:ext cx="1248114" cy="734486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2352028" y="1692826"/>
            <a:ext cx="8771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디자인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생산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마케팅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영업</a:t>
            </a:r>
            <a:endParaRPr lang="ko-KR" alt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5623376" y="3693588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유흥업소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드러그스토어</a:t>
            </a:r>
            <a:endParaRPr lang="ko-KR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022977" y="3798232"/>
            <a:ext cx="15696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약물감지제품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안심</a:t>
            </a:r>
            <a:r>
              <a:rPr lang="en-US" altLang="ko-KR" dirty="0" smtClean="0"/>
              <a:t>Zone</a:t>
            </a:r>
            <a:br>
              <a:rPr lang="en-US" altLang="ko-KR" dirty="0" smtClean="0"/>
            </a:br>
            <a:r>
              <a:rPr lang="ko-KR" altLang="en-US" dirty="0" smtClean="0"/>
              <a:t>인증 시스템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1384200" y="5950527"/>
            <a:ext cx="16514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생산비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영업비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안심존</a:t>
            </a:r>
            <a:r>
              <a:rPr lang="ko-KR" altLang="en-US" dirty="0" smtClean="0"/>
              <a:t> 관리비</a:t>
            </a:r>
            <a:endParaRPr lang="ko-KR" alt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5911074" y="5959689"/>
            <a:ext cx="1949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/>
              <a:t>제품판매비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안심</a:t>
            </a:r>
            <a:r>
              <a:rPr lang="en-US" altLang="ko-KR" dirty="0" smtClean="0"/>
              <a:t>Zone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제휴비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6" y="2707255"/>
            <a:ext cx="1799503" cy="68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86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56643" y="188640"/>
            <a:ext cx="626645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smtClean="0"/>
              <a:t>아이스큐브 </a:t>
            </a:r>
            <a:r>
              <a:rPr lang="en-US" altLang="ko-KR" sz="3200" b="1" smtClean="0"/>
              <a:t>- </a:t>
            </a:r>
            <a:r>
              <a:rPr lang="ko-KR" altLang="en-US" sz="3200" b="1" smtClean="0"/>
              <a:t>네이버 최저가 기준</a:t>
            </a:r>
            <a:endParaRPr lang="en-US" altLang="ko-KR" sz="3200" b="1" smtClean="0"/>
          </a:p>
          <a:p>
            <a:r>
              <a:rPr lang="en-US" altLang="ko-KR" sz="3200" b="1"/>
              <a:t> </a:t>
            </a:r>
            <a:r>
              <a:rPr lang="en-US" altLang="ko-KR" sz="3200" b="1" smtClean="0"/>
              <a:t>                   </a:t>
            </a:r>
            <a:r>
              <a:rPr lang="ko-KR" altLang="en-US" sz="3200" b="1" smtClean="0"/>
              <a:t> 개 당 약 </a:t>
            </a:r>
            <a:r>
              <a:rPr lang="en-US" altLang="ko-KR" sz="3200" b="1" smtClean="0"/>
              <a:t>380</a:t>
            </a:r>
            <a:r>
              <a:rPr lang="ko-KR" altLang="en-US" sz="3200" b="1" smtClean="0"/>
              <a:t>원</a:t>
            </a:r>
            <a:endParaRPr lang="ko-KR" altLang="en-US" sz="32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4295931"/>
            <a:ext cx="5328592" cy="25730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484784"/>
            <a:ext cx="2891805" cy="223993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118" y="1484784"/>
            <a:ext cx="4486250" cy="187220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56643" y="3789040"/>
            <a:ext cx="41665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smtClean="0"/>
              <a:t>약물감지 테스트 시트</a:t>
            </a:r>
            <a:endParaRPr lang="en-US" altLang="ko-KR" sz="3200" b="1" smtClean="0"/>
          </a:p>
        </p:txBody>
      </p:sp>
      <p:sp>
        <p:nvSpPr>
          <p:cNvPr id="10" name="직사각형 9"/>
          <p:cNvSpPr/>
          <p:nvPr/>
        </p:nvSpPr>
        <p:spPr>
          <a:xfrm>
            <a:off x="4523168" y="3789040"/>
            <a:ext cx="34291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smtClean="0"/>
              <a:t>- </a:t>
            </a:r>
            <a:r>
              <a:rPr lang="ko-KR" altLang="en-US" sz="3200" b="1" smtClean="0"/>
              <a:t>개 당 약 </a:t>
            </a:r>
            <a:r>
              <a:rPr lang="en-US" altLang="ko-KR" sz="3200" b="1"/>
              <a:t>450</a:t>
            </a:r>
            <a:r>
              <a:rPr lang="ko-KR" altLang="en-US" sz="3200" b="1"/>
              <a:t>원 </a:t>
            </a:r>
            <a:endParaRPr lang="ko-KR" altLang="en-US" sz="320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907" y="4373815"/>
            <a:ext cx="2749541" cy="249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7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2409" y="68578"/>
            <a:ext cx="39922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/>
              <a:t>Brainstorming</a:t>
            </a:r>
            <a:endParaRPr lang="ko-KR" altLang="en-US" sz="4400" b="1" dirty="0"/>
          </a:p>
        </p:txBody>
      </p:sp>
      <p:sp>
        <p:nvSpPr>
          <p:cNvPr id="41" name="뺄셈 기호 40"/>
          <p:cNvSpPr/>
          <p:nvPr/>
        </p:nvSpPr>
        <p:spPr>
          <a:xfrm>
            <a:off x="-612576" y="811524"/>
            <a:ext cx="4439141" cy="360040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62469" y="1548790"/>
            <a:ext cx="4849891" cy="4608512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사진</a:t>
            </a:r>
            <a:r>
              <a:rPr lang="en-US" altLang="ko-KR" dirty="0" smtClean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469" y="1580965"/>
            <a:ext cx="4849891" cy="457633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1904" y="407346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/>
              <a:t>교육</a:t>
            </a:r>
            <a:endParaRPr lang="ko-KR" altLang="en-US" sz="3200" b="1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005897"/>
            <a:ext cx="997715" cy="1052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769400" y="2945448"/>
            <a:ext cx="1296144" cy="1863263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19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91904" y="407346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/>
              <a:t>교육</a:t>
            </a:r>
            <a:endParaRPr lang="ko-KR" altLang="en-US" sz="3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103361" y="3297064"/>
            <a:ext cx="951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000" b="1" dirty="0" smtClean="0"/>
              <a:t>교육법</a:t>
            </a:r>
            <a:endParaRPr lang="ko-KR" alt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231219" y="3988341"/>
            <a:ext cx="695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000" b="1" dirty="0" smtClean="0"/>
              <a:t>인성</a:t>
            </a:r>
            <a:endParaRPr lang="ko-KR" altLang="en-US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975503" y="5370894"/>
            <a:ext cx="1206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000" b="1" dirty="0" smtClean="0"/>
              <a:t>교육정보</a:t>
            </a:r>
            <a:endParaRPr lang="ko-KR" altLang="en-US" sz="2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3975503" y="1914510"/>
            <a:ext cx="1206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000" b="1" dirty="0" smtClean="0"/>
              <a:t>입시위주</a:t>
            </a:r>
            <a:endParaRPr lang="ko-KR" alt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103361" y="4679618"/>
            <a:ext cx="951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000" b="1" dirty="0" smtClean="0"/>
              <a:t>성교육</a:t>
            </a:r>
            <a:endParaRPr lang="ko-KR" altLang="en-US" sz="20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005897"/>
            <a:ext cx="997715" cy="1052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116668" y="4068361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3200" b="1" dirty="0" smtClean="0"/>
              <a:t>성교육</a:t>
            </a:r>
            <a:endParaRPr lang="ko-KR" altLang="en-US" sz="3200" b="1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237" y="3038005"/>
            <a:ext cx="1031295" cy="91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42409" y="68578"/>
            <a:ext cx="53916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/>
              <a:t>Brainstorming</a:t>
            </a:r>
            <a:r>
              <a:rPr lang="en-US" altLang="ko-KR" sz="3200" b="1" dirty="0" smtClean="0"/>
              <a:t>(cont</a:t>
            </a:r>
            <a:r>
              <a:rPr lang="en-US" altLang="ko-KR" sz="3200" dirty="0" smtClean="0"/>
              <a:t>.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41" name="뺄셈 기호 40"/>
          <p:cNvSpPr/>
          <p:nvPr/>
        </p:nvSpPr>
        <p:spPr>
          <a:xfrm>
            <a:off x="-612576" y="811524"/>
            <a:ext cx="4439141" cy="360040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75503" y="2605787"/>
            <a:ext cx="1206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000" b="1" dirty="0" smtClean="0"/>
              <a:t>문화교육</a:t>
            </a:r>
            <a:endParaRPr lang="ko-KR" altLang="en-US" sz="2000" b="1" dirty="0"/>
          </a:p>
        </p:txBody>
      </p:sp>
      <p:cxnSp>
        <p:nvCxnSpPr>
          <p:cNvPr id="3" name="직선 연결선 2"/>
          <p:cNvCxnSpPr>
            <a:stCxn id="54" idx="0"/>
            <a:endCxn id="18" idx="1"/>
          </p:cNvCxnSpPr>
          <p:nvPr/>
        </p:nvCxnSpPr>
        <p:spPr>
          <a:xfrm flipV="1">
            <a:off x="1417472" y="2114565"/>
            <a:ext cx="2558031" cy="83088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stCxn id="54" idx="2"/>
            <a:endCxn id="16" idx="1"/>
          </p:cNvCxnSpPr>
          <p:nvPr/>
        </p:nvCxnSpPr>
        <p:spPr>
          <a:xfrm>
            <a:off x="1417472" y="4808711"/>
            <a:ext cx="2558031" cy="76223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stCxn id="18" idx="3"/>
            <a:endCxn id="57" idx="0"/>
          </p:cNvCxnSpPr>
          <p:nvPr/>
        </p:nvCxnSpPr>
        <p:spPr>
          <a:xfrm>
            <a:off x="5182484" y="2114565"/>
            <a:ext cx="2636564" cy="83088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16" idx="3"/>
            <a:endCxn id="57" idx="2"/>
          </p:cNvCxnSpPr>
          <p:nvPr/>
        </p:nvCxnSpPr>
        <p:spPr>
          <a:xfrm flipV="1">
            <a:off x="5182484" y="4808711"/>
            <a:ext cx="2636564" cy="76223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모서리가 둥근 직사각형 53"/>
          <p:cNvSpPr/>
          <p:nvPr/>
        </p:nvSpPr>
        <p:spPr>
          <a:xfrm>
            <a:off x="769400" y="2945448"/>
            <a:ext cx="1296144" cy="1863263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7170976" y="2945448"/>
            <a:ext cx="1296144" cy="1863263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35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6080390" y="2071619"/>
            <a:ext cx="2888572" cy="4453725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사진</a:t>
            </a:r>
            <a:r>
              <a:rPr lang="en-US" altLang="ko-KR" dirty="0" smtClean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7504" y="2094747"/>
            <a:ext cx="5760640" cy="443059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사진</a:t>
            </a:r>
            <a:r>
              <a:rPr lang="en-US" altLang="ko-KR" dirty="0" smtClean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뺄셈 기호 22"/>
          <p:cNvSpPr/>
          <p:nvPr/>
        </p:nvSpPr>
        <p:spPr>
          <a:xfrm>
            <a:off x="-612576" y="811524"/>
            <a:ext cx="4439141" cy="360040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435" y="75682"/>
            <a:ext cx="25264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mtClean="0"/>
              <a:t>Empathy</a:t>
            </a:r>
            <a:endParaRPr lang="ko-KR" altLang="en-US" sz="4400" b="1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7504" y="2117561"/>
            <a:ext cx="5760640" cy="440778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393888">
            <a:off x="5308931" y="2868995"/>
            <a:ext cx="4431613" cy="2880820"/>
          </a:xfrm>
          <a:prstGeom prst="rect">
            <a:avLst/>
          </a:prstGeom>
        </p:spPr>
      </p:pic>
      <p:sp>
        <p:nvSpPr>
          <p:cNvPr id="21" name="갈매기형 수장 20"/>
          <p:cNvSpPr/>
          <p:nvPr/>
        </p:nvSpPr>
        <p:spPr>
          <a:xfrm>
            <a:off x="334020" y="1444301"/>
            <a:ext cx="205532" cy="40052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갈매기형 수장 21"/>
          <p:cNvSpPr/>
          <p:nvPr/>
        </p:nvSpPr>
        <p:spPr>
          <a:xfrm>
            <a:off x="190004" y="1444301"/>
            <a:ext cx="205532" cy="40052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411760" y="265358"/>
            <a:ext cx="2302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/>
              <a:t>(Interview)</a:t>
            </a:r>
            <a:endParaRPr lang="ko-KR" altLang="en-US" sz="3200" b="1" dirty="0"/>
          </a:p>
        </p:txBody>
      </p:sp>
      <p:sp>
        <p:nvSpPr>
          <p:cNvPr id="2" name="직사각형 1"/>
          <p:cNvSpPr/>
          <p:nvPr/>
        </p:nvSpPr>
        <p:spPr>
          <a:xfrm>
            <a:off x="611560" y="1340768"/>
            <a:ext cx="21547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/>
              <a:t>beginning</a:t>
            </a:r>
            <a:endParaRPr lang="ko-KR" altLang="en-US" sz="3200" b="1"/>
          </a:p>
        </p:txBody>
      </p:sp>
    </p:spTree>
    <p:extLst>
      <p:ext uri="{BB962C8B-B14F-4D97-AF65-F5344CB8AC3E}">
        <p14:creationId xmlns:p14="http://schemas.microsoft.com/office/powerpoint/2010/main" val="273518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뺄셈 기호 22"/>
          <p:cNvSpPr/>
          <p:nvPr/>
        </p:nvSpPr>
        <p:spPr>
          <a:xfrm>
            <a:off x="-612576" y="811524"/>
            <a:ext cx="4439141" cy="360040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11760" y="265358"/>
            <a:ext cx="2302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/>
              <a:t>(Interview)</a:t>
            </a:r>
            <a:endParaRPr lang="ko-KR" altLang="en-US" sz="32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4435" y="75682"/>
            <a:ext cx="25264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/>
              <a:t>Empathy</a:t>
            </a:r>
            <a:endParaRPr lang="ko-KR" altLang="en-US" sz="4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13" y="1171564"/>
            <a:ext cx="2630122" cy="13283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821340"/>
            <a:ext cx="2675881" cy="273630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2499909"/>
            <a:ext cx="540665" cy="65923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904" y="1196752"/>
            <a:ext cx="5238884" cy="558114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rot="1618235">
            <a:off x="4138818" y="3387158"/>
            <a:ext cx="4377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smtClean="0">
                <a:ln w="6600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약물 범죄</a:t>
            </a:r>
            <a:r>
              <a:rPr lang="en-US" altLang="ko-KR" sz="7200" b="1" smtClean="0">
                <a:ln w="6600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!</a:t>
            </a:r>
            <a:endParaRPr lang="ko-KR" altLang="en-US" sz="7200" b="1">
              <a:ln w="6600">
                <a:solidFill>
                  <a:sysClr val="windowText" lastClr="000000"/>
                </a:solidFill>
                <a:prstDash val="solid"/>
              </a:ln>
              <a:solidFill>
                <a:sysClr val="windowText" lastClr="00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2511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323528" y="1268760"/>
            <a:ext cx="8424936" cy="54006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뺄셈 기호 22"/>
          <p:cNvSpPr/>
          <p:nvPr/>
        </p:nvSpPr>
        <p:spPr>
          <a:xfrm>
            <a:off x="-612576" y="811524"/>
            <a:ext cx="4439141" cy="360040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435" y="75682"/>
            <a:ext cx="31951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/>
              <a:t>Define</a:t>
            </a:r>
            <a:r>
              <a:rPr lang="en-US" altLang="ko-KR" sz="3200" b="1" dirty="0" smtClean="0"/>
              <a:t>(basis)</a:t>
            </a:r>
            <a:endParaRPr lang="ko-KR" altLang="en-US" sz="3200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84784"/>
            <a:ext cx="4621448" cy="87166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527" y="2393525"/>
            <a:ext cx="4082521" cy="77096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4365104"/>
            <a:ext cx="3725766" cy="73899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4353" y="2393525"/>
            <a:ext cx="3226562" cy="77096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8992" y="1621301"/>
            <a:ext cx="1223114" cy="75217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576" y="3717032"/>
            <a:ext cx="3762635" cy="87098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675" y="5856440"/>
            <a:ext cx="4213699" cy="75719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8655" y="3573016"/>
            <a:ext cx="3597958" cy="121253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05512" y="4869160"/>
            <a:ext cx="2826728" cy="66105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89436" y="4221088"/>
            <a:ext cx="1098988" cy="119951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9552" y="5168103"/>
            <a:ext cx="2668057" cy="77929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5576" y="3140968"/>
            <a:ext cx="4057469" cy="53695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78428" y="5417978"/>
            <a:ext cx="5534636" cy="1231328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15"/>
          <a:srcRect l="-732" r="51961"/>
          <a:stretch/>
        </p:blipFill>
        <p:spPr>
          <a:xfrm>
            <a:off x="6485975" y="1693321"/>
            <a:ext cx="1647828" cy="367527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15"/>
          <a:srcRect l="48017"/>
          <a:stretch/>
        </p:blipFill>
        <p:spPr>
          <a:xfrm>
            <a:off x="6668137" y="1950586"/>
            <a:ext cx="1690553" cy="36658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78428" y="5446918"/>
            <a:ext cx="5616624" cy="107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8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뺄셈 기호 22"/>
          <p:cNvSpPr/>
          <p:nvPr/>
        </p:nvSpPr>
        <p:spPr>
          <a:xfrm>
            <a:off x="-612576" y="811524"/>
            <a:ext cx="4439141" cy="360040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435" y="75682"/>
            <a:ext cx="31951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/>
              <a:t>Define</a:t>
            </a:r>
            <a:r>
              <a:rPr lang="en-US" altLang="ko-KR" sz="3200" b="1" dirty="0" smtClean="0"/>
              <a:t>(basis)</a:t>
            </a:r>
            <a:endParaRPr lang="ko-KR" altLang="en-US" sz="3200" b="1" dirty="0"/>
          </a:p>
        </p:txBody>
      </p:sp>
      <p:sp>
        <p:nvSpPr>
          <p:cNvPr id="30" name="원형 29"/>
          <p:cNvSpPr/>
          <p:nvPr/>
        </p:nvSpPr>
        <p:spPr>
          <a:xfrm rot="12804054">
            <a:off x="7296919" y="1224549"/>
            <a:ext cx="1475561" cy="1475561"/>
          </a:xfrm>
          <a:prstGeom prst="pie">
            <a:avLst>
              <a:gd name="adj1" fmla="val 3437700"/>
              <a:gd name="adj2" fmla="val 1620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양쪽 모서리가 둥근 사각형 30"/>
          <p:cNvSpPr/>
          <p:nvPr/>
        </p:nvSpPr>
        <p:spPr>
          <a:xfrm>
            <a:off x="387575" y="5238338"/>
            <a:ext cx="629376" cy="641642"/>
          </a:xfrm>
          <a:prstGeom prst="round2Same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j-lt"/>
                <a:ea typeface="나눔바른펜" panose="020B0503000000000000" pitchFamily="50" charset="-127"/>
              </a:rPr>
              <a:t>28</a:t>
            </a:r>
            <a:endParaRPr lang="ko-KR" altLang="en-US" sz="2000" b="1" dirty="0">
              <a:solidFill>
                <a:schemeClr val="bg1"/>
              </a:solidFill>
              <a:latin typeface="+mj-lt"/>
              <a:ea typeface="나눔바른펜" panose="020B0503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1240" y="6062300"/>
            <a:ext cx="92204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 smtClean="0">
                <a:latin typeface="+mj-lt"/>
              </a:rPr>
              <a:t>2006</a:t>
            </a:r>
            <a:endParaRPr lang="ko-KR" altLang="en-US" sz="2500" b="1" dirty="0">
              <a:latin typeface="+mj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187624" y="6062301"/>
            <a:ext cx="92204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 smtClean="0">
                <a:latin typeface="+mj-lt"/>
                <a:ea typeface="나눔바른펜" panose="020B0503000000000000" pitchFamily="50" charset="-127"/>
              </a:rPr>
              <a:t>2007</a:t>
            </a:r>
            <a:endParaRPr lang="ko-KR" altLang="en-US" sz="2500" b="1" dirty="0">
              <a:latin typeface="+mj-lt"/>
              <a:ea typeface="나눔바른펜" panose="020B0503000000000000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131373" y="6062301"/>
            <a:ext cx="92845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 smtClean="0">
                <a:latin typeface="+mj-lt"/>
                <a:ea typeface="나눔바른펜" panose="020B0503000000000000" pitchFamily="50" charset="-127"/>
              </a:rPr>
              <a:t>2008</a:t>
            </a:r>
            <a:endParaRPr lang="ko-KR" altLang="en-US" sz="2500" b="1" dirty="0">
              <a:latin typeface="+mj-lt"/>
              <a:ea typeface="나눔바른펜" panose="020B0503000000000000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067944" y="6062301"/>
            <a:ext cx="92845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 smtClean="0">
                <a:latin typeface="+mj-lt"/>
                <a:ea typeface="나눔바른펜" panose="020B0503000000000000" pitchFamily="50" charset="-127"/>
              </a:rPr>
              <a:t>2010</a:t>
            </a:r>
            <a:endParaRPr lang="ko-KR" altLang="en-US" sz="2500" b="1" dirty="0">
              <a:latin typeface="+mj-lt"/>
              <a:ea typeface="나눔바른펜" panose="020B0503000000000000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004048" y="6062301"/>
            <a:ext cx="92845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 smtClean="0">
                <a:latin typeface="+mj-lt"/>
                <a:ea typeface="나눔바른펜" panose="020B0503000000000000" pitchFamily="50" charset="-127"/>
              </a:rPr>
              <a:t>2011</a:t>
            </a:r>
            <a:endParaRPr lang="ko-KR" altLang="en-US" sz="2500" b="1" dirty="0">
              <a:latin typeface="+mj-lt"/>
              <a:ea typeface="나눔바른펜" panose="020B0503000000000000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084168" y="6062301"/>
            <a:ext cx="92845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 smtClean="0">
                <a:latin typeface="+mj-lt"/>
                <a:ea typeface="나눔바른펜" panose="020B0503000000000000" pitchFamily="50" charset="-127"/>
              </a:rPr>
              <a:t>2012</a:t>
            </a:r>
            <a:endParaRPr lang="ko-KR" altLang="en-US" sz="2500" b="1" dirty="0">
              <a:latin typeface="+mj-lt"/>
              <a:ea typeface="나눔바른펜" panose="020B0503000000000000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39552" y="1772816"/>
            <a:ext cx="56044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+mj-lt"/>
                <a:ea typeface="+mj-ea"/>
              </a:rPr>
              <a:t>약물 관련 성범죄 사건 수</a:t>
            </a:r>
            <a:endParaRPr lang="en-US" altLang="ko-KR" sz="2000" b="1" dirty="0" smtClean="0">
              <a:latin typeface="+mj-lt"/>
              <a:ea typeface="+mj-ea"/>
            </a:endParaRPr>
          </a:p>
          <a:p>
            <a:r>
              <a:rPr lang="en-US" altLang="ko-KR" sz="2000" b="1" dirty="0" smtClean="0">
                <a:latin typeface="+mj-lt"/>
                <a:ea typeface="+mj-ea"/>
              </a:rPr>
              <a:t>(2006~2012</a:t>
            </a:r>
            <a:r>
              <a:rPr lang="ko-KR" altLang="en-US" sz="2000" b="1" dirty="0" smtClean="0">
                <a:latin typeface="+mj-lt"/>
                <a:ea typeface="+mj-ea"/>
              </a:rPr>
              <a:t>년 국립과학수사연구원 의뢰 건수</a:t>
            </a:r>
            <a:r>
              <a:rPr lang="en-US" altLang="ko-KR" sz="2000" b="1" dirty="0" smtClean="0">
                <a:latin typeface="+mj-lt"/>
                <a:ea typeface="+mj-ea"/>
              </a:rPr>
              <a:t>)</a:t>
            </a:r>
            <a:endParaRPr lang="ko-KR" altLang="en-US" sz="2000" b="1" dirty="0">
              <a:latin typeface="+mj-lt"/>
              <a:ea typeface="+mj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951639" y="5910371"/>
            <a:ext cx="21293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20</a:t>
            </a:r>
            <a:r>
              <a:rPr lang="ko-KR" altLang="en-US" sz="2400" b="1" dirty="0">
                <a:latin typeface="+mj-ea"/>
                <a:ea typeface="+mj-ea"/>
              </a:rPr>
              <a:t>세</a:t>
            </a:r>
            <a:r>
              <a:rPr lang="en-US" altLang="ko-KR" sz="2400" b="1" dirty="0" smtClean="0">
                <a:latin typeface="+mj-ea"/>
                <a:ea typeface="+mj-ea"/>
              </a:rPr>
              <a:t>~29</a:t>
            </a:r>
            <a:r>
              <a:rPr lang="ko-KR" altLang="en-US" sz="2400" b="1" dirty="0" smtClean="0">
                <a:latin typeface="+mj-ea"/>
                <a:ea typeface="+mj-ea"/>
              </a:rPr>
              <a:t>세</a:t>
            </a:r>
            <a:r>
              <a:rPr lang="en-US" altLang="ko-KR" sz="2400" b="1" dirty="0" smtClean="0">
                <a:latin typeface="+mj-ea"/>
                <a:ea typeface="+mj-ea"/>
              </a:rPr>
              <a:t/>
            </a:r>
            <a:br>
              <a:rPr lang="en-US" altLang="ko-KR" sz="2400" b="1" dirty="0" smtClean="0">
                <a:latin typeface="+mj-ea"/>
                <a:ea typeface="+mj-ea"/>
              </a:rPr>
            </a:br>
            <a:r>
              <a:rPr lang="en-US" altLang="ko-KR" sz="2400" b="1" dirty="0" smtClean="0">
                <a:latin typeface="+mj-ea"/>
                <a:ea typeface="+mj-ea"/>
              </a:rPr>
              <a:t>48%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47" name="원형 46"/>
          <p:cNvSpPr/>
          <p:nvPr/>
        </p:nvSpPr>
        <p:spPr>
          <a:xfrm>
            <a:off x="7319356" y="1224544"/>
            <a:ext cx="1475561" cy="1475561"/>
          </a:xfrm>
          <a:prstGeom prst="pie">
            <a:avLst>
              <a:gd name="adj1" fmla="val 3437700"/>
              <a:gd name="adj2" fmla="val 162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336426" y="1625594"/>
            <a:ext cx="144142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chemeClr val="bg1"/>
                </a:solidFill>
                <a:latin typeface="+mj-lt"/>
                <a:ea typeface="나눔바른펜" panose="020B0503000000000000" pitchFamily="50" charset="-127"/>
              </a:rPr>
              <a:t>유흥주점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  <a:ea typeface="나눔바른펜" panose="020B0503000000000000" pitchFamily="50" charset="-127"/>
              </a:rPr>
              <a:t/>
            </a:r>
            <a:br>
              <a:rPr lang="en-US" altLang="ko-KR" sz="2500" b="1" dirty="0" smtClean="0">
                <a:solidFill>
                  <a:schemeClr val="bg1"/>
                </a:solidFill>
                <a:latin typeface="+mj-lt"/>
                <a:ea typeface="나눔바른펜" panose="020B0503000000000000" pitchFamily="50" charset="-127"/>
              </a:rPr>
            </a:br>
            <a:r>
              <a:rPr lang="en-US" altLang="ko-KR" sz="2500" b="1" dirty="0" smtClean="0">
                <a:solidFill>
                  <a:schemeClr val="bg1"/>
                </a:solidFill>
                <a:latin typeface="+mj-lt"/>
                <a:ea typeface="나눔바른펜" panose="020B0503000000000000" pitchFamily="50" charset="-127"/>
              </a:rPr>
              <a:t>57%</a:t>
            </a:r>
            <a:endParaRPr lang="ko-KR" altLang="en-US" sz="2500" b="1" dirty="0">
              <a:solidFill>
                <a:schemeClr val="bg1"/>
              </a:solidFill>
              <a:latin typeface="+mj-lt"/>
              <a:ea typeface="나눔바른펜" panose="020B0503000000000000" pitchFamily="50" charset="-127"/>
            </a:endParaRPr>
          </a:p>
        </p:txBody>
      </p:sp>
      <p:sp>
        <p:nvSpPr>
          <p:cNvPr id="50" name="양쪽 모서리가 둥근 사각형 49"/>
          <p:cNvSpPr/>
          <p:nvPr/>
        </p:nvSpPr>
        <p:spPr>
          <a:xfrm>
            <a:off x="1331640" y="5559977"/>
            <a:ext cx="631177" cy="320821"/>
          </a:xfrm>
          <a:prstGeom prst="round2Same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j-lt"/>
                <a:ea typeface="나눔바른펜" panose="020B0503000000000000" pitchFamily="50" charset="-127"/>
              </a:rPr>
              <a:t>10</a:t>
            </a:r>
            <a:endParaRPr lang="ko-KR" altLang="en-US" sz="2000" b="1" dirty="0">
              <a:solidFill>
                <a:schemeClr val="bg1"/>
              </a:solidFill>
              <a:latin typeface="+mj-lt"/>
              <a:ea typeface="나눔바른펜" panose="020B0503000000000000" pitchFamily="50" charset="-127"/>
            </a:endParaRPr>
          </a:p>
        </p:txBody>
      </p:sp>
      <p:sp>
        <p:nvSpPr>
          <p:cNvPr id="51" name="양쪽 모서리가 둥근 사각형 50"/>
          <p:cNvSpPr/>
          <p:nvPr/>
        </p:nvSpPr>
        <p:spPr>
          <a:xfrm>
            <a:off x="2267744" y="4975132"/>
            <a:ext cx="629376" cy="904848"/>
          </a:xfrm>
          <a:prstGeom prst="round2Same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lt"/>
                <a:ea typeface="나눔바른펜" panose="020B0503000000000000" pitchFamily="50" charset="-127"/>
              </a:rPr>
              <a:t>3</a:t>
            </a:r>
            <a:r>
              <a:rPr lang="en-US" altLang="ko-KR" sz="2000" b="1" dirty="0" smtClean="0">
                <a:solidFill>
                  <a:schemeClr val="bg1"/>
                </a:solidFill>
                <a:latin typeface="+mj-lt"/>
                <a:ea typeface="나눔바른펜" panose="020B0503000000000000" pitchFamily="50" charset="-127"/>
              </a:rPr>
              <a:t>8</a:t>
            </a:r>
            <a:endParaRPr lang="ko-KR" altLang="en-US" sz="2000" b="1" dirty="0">
              <a:solidFill>
                <a:schemeClr val="bg1"/>
              </a:solidFill>
              <a:latin typeface="+mj-lt"/>
              <a:ea typeface="나눔바른펜" panose="020B0503000000000000" pitchFamily="50" charset="-127"/>
            </a:endParaRPr>
          </a:p>
        </p:txBody>
      </p:sp>
      <p:sp>
        <p:nvSpPr>
          <p:cNvPr id="52" name="양쪽 모서리가 둥근 사각형 51"/>
          <p:cNvSpPr/>
          <p:nvPr/>
        </p:nvSpPr>
        <p:spPr>
          <a:xfrm>
            <a:off x="3222544" y="4223956"/>
            <a:ext cx="629376" cy="1656024"/>
          </a:xfrm>
          <a:prstGeom prst="round2Same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j-lt"/>
                <a:ea typeface="나눔바른펜" panose="020B0503000000000000" pitchFamily="50" charset="-127"/>
              </a:rPr>
              <a:t>75</a:t>
            </a:r>
            <a:endParaRPr lang="ko-KR" altLang="en-US" sz="2000" b="1" dirty="0">
              <a:solidFill>
                <a:schemeClr val="bg1"/>
              </a:solidFill>
              <a:latin typeface="+mj-lt"/>
              <a:ea typeface="나눔바른펜" panose="020B0503000000000000" pitchFamily="50" charset="-127"/>
            </a:endParaRPr>
          </a:p>
        </p:txBody>
      </p:sp>
      <p:sp>
        <p:nvSpPr>
          <p:cNvPr id="53" name="양쪽 모서리가 둥근 사각형 52"/>
          <p:cNvSpPr/>
          <p:nvPr/>
        </p:nvSpPr>
        <p:spPr>
          <a:xfrm>
            <a:off x="4211960" y="3708758"/>
            <a:ext cx="629376" cy="2168514"/>
          </a:xfrm>
          <a:prstGeom prst="round2Same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j-lt"/>
                <a:ea typeface="나눔바른펜" panose="020B0503000000000000" pitchFamily="50" charset="-127"/>
              </a:rPr>
              <a:t>91</a:t>
            </a:r>
            <a:endParaRPr lang="ko-KR" altLang="en-US" sz="2000" b="1" dirty="0">
              <a:solidFill>
                <a:schemeClr val="bg1"/>
              </a:solidFill>
              <a:latin typeface="+mj-lt"/>
              <a:ea typeface="나눔바른펜" panose="020B0503000000000000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067477" y="6048290"/>
            <a:ext cx="92845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 smtClean="0">
                <a:latin typeface="+mj-lt"/>
                <a:ea typeface="나눔바른펜" panose="020B0503000000000000" pitchFamily="50" charset="-127"/>
              </a:rPr>
              <a:t>2009</a:t>
            </a:r>
            <a:endParaRPr lang="ko-KR" altLang="en-US" sz="2500" b="1" dirty="0">
              <a:latin typeface="+mj-lt"/>
              <a:ea typeface="나눔바른펜" panose="020B0503000000000000" pitchFamily="50" charset="-127"/>
            </a:endParaRPr>
          </a:p>
        </p:txBody>
      </p:sp>
      <p:sp>
        <p:nvSpPr>
          <p:cNvPr id="55" name="양쪽 모서리가 둥근 사각형 54"/>
          <p:cNvSpPr/>
          <p:nvPr/>
        </p:nvSpPr>
        <p:spPr>
          <a:xfrm>
            <a:off x="5167838" y="2984401"/>
            <a:ext cx="628298" cy="2896397"/>
          </a:xfrm>
          <a:prstGeom prst="round2Same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0" b="1" dirty="0" smtClean="0">
                <a:solidFill>
                  <a:schemeClr val="bg1"/>
                </a:solidFill>
                <a:latin typeface="+mj-lt"/>
                <a:ea typeface="나눔바른펜" panose="020B0503000000000000" pitchFamily="50" charset="-127"/>
              </a:rPr>
              <a:t>133</a:t>
            </a:r>
            <a:endParaRPr lang="ko-KR" altLang="en-US" sz="1700" b="1" dirty="0">
              <a:solidFill>
                <a:schemeClr val="bg1"/>
              </a:solidFill>
              <a:latin typeface="+mj-lt"/>
              <a:ea typeface="나눔바른펜" panose="020B0503000000000000" pitchFamily="50" charset="-127"/>
            </a:endParaRPr>
          </a:p>
        </p:txBody>
      </p:sp>
      <p:sp>
        <p:nvSpPr>
          <p:cNvPr id="56" name="양쪽 모서리가 둥근 사각형 55"/>
          <p:cNvSpPr/>
          <p:nvPr/>
        </p:nvSpPr>
        <p:spPr>
          <a:xfrm>
            <a:off x="6156176" y="2193637"/>
            <a:ext cx="628298" cy="3687162"/>
          </a:xfrm>
          <a:prstGeom prst="round2Same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0" b="1" dirty="0" smtClean="0">
                <a:solidFill>
                  <a:schemeClr val="bg1"/>
                </a:solidFill>
                <a:latin typeface="+mj-lt"/>
                <a:ea typeface="나눔바른펜" panose="020B0503000000000000" pitchFamily="50" charset="-127"/>
              </a:rPr>
              <a:t>180</a:t>
            </a:r>
            <a:endParaRPr lang="ko-KR" altLang="en-US" sz="1700" b="1" dirty="0">
              <a:solidFill>
                <a:schemeClr val="bg1"/>
              </a:solidFill>
              <a:latin typeface="+mj-lt"/>
              <a:ea typeface="나눔바른펜" panose="020B0503000000000000" pitchFamily="50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675" y="2924944"/>
            <a:ext cx="1856896" cy="3034997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64" y="1459869"/>
            <a:ext cx="732884" cy="312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772" y="1467991"/>
            <a:ext cx="1727076" cy="232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갈매기형 수장 57"/>
          <p:cNvSpPr/>
          <p:nvPr/>
        </p:nvSpPr>
        <p:spPr>
          <a:xfrm>
            <a:off x="334020" y="1444301"/>
            <a:ext cx="205532" cy="40052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갈매기형 수장 58"/>
          <p:cNvSpPr/>
          <p:nvPr/>
        </p:nvSpPr>
        <p:spPr>
          <a:xfrm>
            <a:off x="190004" y="1444301"/>
            <a:ext cx="205532" cy="40052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9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79104" y="4797152"/>
            <a:ext cx="6517232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079104" y="2323728"/>
            <a:ext cx="6085184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079104" y="3933056"/>
            <a:ext cx="6445224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79104" y="3140968"/>
            <a:ext cx="26288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뺄셈 기호 22"/>
          <p:cNvSpPr/>
          <p:nvPr/>
        </p:nvSpPr>
        <p:spPr>
          <a:xfrm>
            <a:off x="-612576" y="811524"/>
            <a:ext cx="4439141" cy="360040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435" y="75682"/>
            <a:ext cx="30764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/>
              <a:t>Define</a:t>
            </a:r>
            <a:r>
              <a:rPr lang="en-US" altLang="ko-KR" sz="3200" b="1" dirty="0" smtClean="0"/>
              <a:t>(POV)</a:t>
            </a:r>
            <a:endParaRPr lang="ko-KR" altLang="en-US" sz="32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061879" y="2276872"/>
            <a:ext cx="7021288" cy="38318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700" dirty="0">
                <a:solidFill>
                  <a:schemeClr val="bg1"/>
                </a:solidFill>
              </a:rPr>
              <a:t>유흥주점에서 즉석만남을 한 </a:t>
            </a:r>
            <a:r>
              <a:rPr lang="en-US" altLang="ko-KR" sz="2700" dirty="0">
                <a:solidFill>
                  <a:schemeClr val="bg1"/>
                </a:solidFill>
              </a:rPr>
              <a:t>20</a:t>
            </a:r>
            <a:r>
              <a:rPr lang="ko-KR" altLang="en-US" sz="2700" dirty="0">
                <a:solidFill>
                  <a:schemeClr val="bg1"/>
                </a:solidFill>
              </a:rPr>
              <a:t>대 여성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은</a:t>
            </a:r>
            <a:endParaRPr lang="en-US" altLang="ko-KR" sz="27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sz="2700" dirty="0">
              <a:solidFill>
                <a:schemeClr val="bg1"/>
              </a:solidFill>
            </a:endParaRPr>
          </a:p>
          <a:p>
            <a:r>
              <a:rPr lang="ko-KR" altLang="en-US" sz="2700">
                <a:solidFill>
                  <a:schemeClr val="bg1"/>
                </a:solidFill>
              </a:rPr>
              <a:t>안전한 </a:t>
            </a:r>
            <a:r>
              <a:rPr lang="ko-KR" altLang="en-US" sz="2700" smtClean="0">
                <a:solidFill>
                  <a:schemeClr val="bg1"/>
                </a:solidFill>
              </a:rPr>
              <a:t>유흥문화 </a:t>
            </a:r>
            <a:r>
              <a:rPr lang="ko-KR" altLang="en-US" sz="2400" smtClean="0">
                <a:solidFill>
                  <a:schemeClr val="bg1">
                    <a:lumMod val="50000"/>
                  </a:schemeClr>
                </a:solidFill>
              </a:rPr>
              <a:t>를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원한다</a:t>
            </a:r>
            <a:r>
              <a:rPr lang="en-US" altLang="ko-KR" sz="240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ko-KR" altLang="en-US" sz="2400" smtClean="0">
                <a:solidFill>
                  <a:schemeClr val="bg1">
                    <a:lumMod val="50000"/>
                  </a:schemeClr>
                </a:solidFill>
              </a:rPr>
              <a:t>왜냐하면 </a:t>
            </a:r>
            <a:endParaRPr lang="en-US" altLang="ko-KR" sz="27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sz="2700" dirty="0">
              <a:solidFill>
                <a:schemeClr val="bg1"/>
              </a:solidFill>
            </a:endParaRPr>
          </a:p>
          <a:p>
            <a:r>
              <a:rPr lang="ko-KR" altLang="en-US" sz="2700" dirty="0">
                <a:solidFill>
                  <a:schemeClr val="bg1"/>
                </a:solidFill>
              </a:rPr>
              <a:t>약물을 악용한 성범죄가 빈번히 발생되고 </a:t>
            </a:r>
            <a:endParaRPr lang="en-US" altLang="ko-KR" sz="2700" dirty="0">
              <a:solidFill>
                <a:schemeClr val="bg1"/>
              </a:solidFill>
            </a:endParaRPr>
          </a:p>
          <a:p>
            <a:endParaRPr lang="en-US" altLang="ko-KR" sz="2700" dirty="0">
              <a:solidFill>
                <a:schemeClr val="bg1"/>
              </a:solidFill>
            </a:endParaRPr>
          </a:p>
          <a:p>
            <a:r>
              <a:rPr lang="ko-KR" altLang="en-US" sz="2700" smtClean="0">
                <a:solidFill>
                  <a:schemeClr val="bg1"/>
                </a:solidFill>
              </a:rPr>
              <a:t>자신도 그 </a:t>
            </a:r>
            <a:r>
              <a:rPr lang="ko-KR" altLang="en-US" sz="2700" dirty="0">
                <a:solidFill>
                  <a:schemeClr val="bg1"/>
                </a:solidFill>
              </a:rPr>
              <a:t>범죄의 잠재적 타겟이기 때문에  </a:t>
            </a:r>
            <a:endParaRPr lang="en-US" altLang="ko-KR" sz="2700" dirty="0">
              <a:solidFill>
                <a:schemeClr val="bg1"/>
              </a:solidFill>
            </a:endParaRPr>
          </a:p>
          <a:p>
            <a:endParaRPr lang="ko-KR" altLang="en-US" sz="2700" dirty="0">
              <a:solidFill>
                <a:schemeClr val="bg1"/>
              </a:solidFill>
            </a:endParaRPr>
          </a:p>
          <a:p>
            <a:endParaRPr lang="ko-KR" altLang="en-US" sz="2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8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202626" y="2276872"/>
            <a:ext cx="2449494" cy="216024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사진</a:t>
            </a:r>
            <a:r>
              <a:rPr lang="en-US" altLang="ko-KR" dirty="0" smtClean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뺄셈 기호 22"/>
          <p:cNvSpPr/>
          <p:nvPr/>
        </p:nvSpPr>
        <p:spPr>
          <a:xfrm>
            <a:off x="-612576" y="811524"/>
            <a:ext cx="4439141" cy="360040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67744" y="265358"/>
            <a:ext cx="2446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/>
              <a:t>(Freewheel)</a:t>
            </a:r>
            <a:endParaRPr lang="ko-KR" alt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33491" y="1340768"/>
            <a:ext cx="3174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기존의 아이디어</a:t>
            </a:r>
            <a:endParaRPr lang="en-US" altLang="ko-KR" sz="3200" b="1" dirty="0" smtClean="0"/>
          </a:p>
        </p:txBody>
      </p:sp>
      <p:sp>
        <p:nvSpPr>
          <p:cNvPr id="25" name="직사각형 24"/>
          <p:cNvSpPr/>
          <p:nvPr/>
        </p:nvSpPr>
        <p:spPr>
          <a:xfrm>
            <a:off x="6084169" y="2276872"/>
            <a:ext cx="2736303" cy="216024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사진</a:t>
            </a:r>
            <a:r>
              <a:rPr lang="en-US" altLang="ko-KR" dirty="0" smtClean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435" y="75682"/>
            <a:ext cx="23936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/>
              <a:t>Ideation</a:t>
            </a:r>
            <a:endParaRPr lang="ko-KR" altLang="en-US" sz="4400" b="1" dirty="0"/>
          </a:p>
        </p:txBody>
      </p:sp>
      <p:sp>
        <p:nvSpPr>
          <p:cNvPr id="7" name="직사각형 6"/>
          <p:cNvSpPr/>
          <p:nvPr/>
        </p:nvSpPr>
        <p:spPr>
          <a:xfrm>
            <a:off x="322306" y="2276872"/>
            <a:ext cx="2449494" cy="216024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사진</a:t>
            </a:r>
            <a:r>
              <a:rPr lang="en-US" altLang="ko-KR" dirty="0" smtClean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40" y="2442592"/>
            <a:ext cx="1952625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348880"/>
            <a:ext cx="2639951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695" y="2363516"/>
            <a:ext cx="2296973" cy="2038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549542" y="5157883"/>
            <a:ext cx="5622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불안감을 가진 여성 </a:t>
            </a:r>
            <a:r>
              <a:rPr lang="en-US" altLang="ko-KR" sz="3200" b="1" dirty="0" smtClean="0"/>
              <a:t>+ </a:t>
            </a:r>
            <a:r>
              <a:rPr lang="ko-KR" altLang="en-US" sz="3200" b="1" dirty="0" smtClean="0"/>
              <a:t>어색함</a:t>
            </a:r>
            <a:endParaRPr lang="en-US" altLang="ko-KR" sz="3200" b="1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945668" y="5148481"/>
            <a:ext cx="1667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/>
              <a:t>문제점 </a:t>
            </a:r>
            <a:r>
              <a:rPr lang="en-US" altLang="ko-KR" sz="3200" b="1" dirty="0" smtClean="0"/>
              <a:t>:</a:t>
            </a:r>
            <a:endParaRPr lang="ko-KR" altLang="en-US" sz="3200" b="1" dirty="0"/>
          </a:p>
        </p:txBody>
      </p:sp>
      <p:sp>
        <p:nvSpPr>
          <p:cNvPr id="15" name="갈매기형 수장 14"/>
          <p:cNvSpPr/>
          <p:nvPr/>
        </p:nvSpPr>
        <p:spPr>
          <a:xfrm>
            <a:off x="334020" y="1444301"/>
            <a:ext cx="205532" cy="40052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갈매기형 수장 15"/>
          <p:cNvSpPr/>
          <p:nvPr/>
        </p:nvSpPr>
        <p:spPr>
          <a:xfrm>
            <a:off x="190004" y="1444301"/>
            <a:ext cx="205532" cy="40052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13112" y="4869160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only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9602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4651</TotalTime>
  <Words>281</Words>
  <Application>Microsoft Office PowerPoint</Application>
  <PresentationFormat>화면 슬라이드 쇼(4:3)</PresentationFormat>
  <Paragraphs>145</Paragraphs>
  <Slides>19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50</vt:lpstr>
      <vt:lpstr>Yoon 윤고딕 520_TT</vt:lpstr>
      <vt:lpstr>나눔바른펜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김세준</dc:creator>
  <cp:lastModifiedBy>김세준</cp:lastModifiedBy>
  <cp:revision>125</cp:revision>
  <dcterms:created xsi:type="dcterms:W3CDTF">2017-08-22T05:56:36Z</dcterms:created>
  <dcterms:modified xsi:type="dcterms:W3CDTF">2017-08-27T09:05:35Z</dcterms:modified>
</cp:coreProperties>
</file>